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329" r:id="rId17"/>
    <p:sldId id="332" r:id="rId18"/>
    <p:sldId id="347" r:id="rId19"/>
    <p:sldId id="334" r:id="rId20"/>
    <p:sldId id="284" r:id="rId21"/>
    <p:sldId id="285" r:id="rId22"/>
    <p:sldId id="286" r:id="rId23"/>
    <p:sldId id="302" r:id="rId24"/>
    <p:sldId id="303" r:id="rId25"/>
    <p:sldId id="304" r:id="rId26"/>
    <p:sldId id="305" r:id="rId27"/>
    <p:sldId id="336" r:id="rId28"/>
    <p:sldId id="337" r:id="rId29"/>
    <p:sldId id="338" r:id="rId30"/>
    <p:sldId id="306" r:id="rId31"/>
    <p:sldId id="307" r:id="rId32"/>
    <p:sldId id="320" r:id="rId33"/>
    <p:sldId id="321" r:id="rId34"/>
    <p:sldId id="308" r:id="rId35"/>
    <p:sldId id="309" r:id="rId36"/>
    <p:sldId id="310" r:id="rId37"/>
    <p:sldId id="312" r:id="rId38"/>
    <p:sldId id="341" r:id="rId39"/>
    <p:sldId id="342" r:id="rId40"/>
    <p:sldId id="311" r:id="rId41"/>
    <p:sldId id="313" r:id="rId42"/>
    <p:sldId id="314" r:id="rId43"/>
    <p:sldId id="315" r:id="rId44"/>
    <p:sldId id="316" r:id="rId45"/>
    <p:sldId id="317" r:id="rId46"/>
    <p:sldId id="318" r:id="rId47"/>
    <p:sldId id="288" r:id="rId48"/>
    <p:sldId id="291" r:id="rId49"/>
    <p:sldId id="292" r:id="rId50"/>
    <p:sldId id="293" r:id="rId51"/>
    <p:sldId id="296" r:id="rId52"/>
    <p:sldId id="297" r:id="rId53"/>
    <p:sldId id="298" r:id="rId54"/>
    <p:sldId id="299" r:id="rId55"/>
    <p:sldId id="328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E2F0-9C39-4ED0-BB42-CF620FEE6E4F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2C72-FABA-448B-B75B-03D86685E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5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E2F0-9C39-4ED0-BB42-CF620FEE6E4F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2C72-FABA-448B-B75B-03D86685E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1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E2F0-9C39-4ED0-BB42-CF620FEE6E4F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2C72-FABA-448B-B75B-03D86685E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0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E2F0-9C39-4ED0-BB42-CF620FEE6E4F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2C72-FABA-448B-B75B-03D86685E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6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E2F0-9C39-4ED0-BB42-CF620FEE6E4F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2C72-FABA-448B-B75B-03D86685E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E2F0-9C39-4ED0-BB42-CF620FEE6E4F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2C72-FABA-448B-B75B-03D86685E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4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E2F0-9C39-4ED0-BB42-CF620FEE6E4F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2C72-FABA-448B-B75B-03D86685E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2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E2F0-9C39-4ED0-BB42-CF620FEE6E4F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2C72-FABA-448B-B75B-03D86685E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9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E2F0-9C39-4ED0-BB42-CF620FEE6E4F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2C72-FABA-448B-B75B-03D86685E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1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E2F0-9C39-4ED0-BB42-CF620FEE6E4F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2C72-FABA-448B-B75B-03D86685E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5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E2F0-9C39-4ED0-BB42-CF620FEE6E4F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2C72-FABA-448B-B75B-03D86685E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3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CE2F0-9C39-4ED0-BB42-CF620FEE6E4F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B2C72-FABA-448B-B75B-03D86685E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2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cnn.com/2014/02/11/living/gallery/famous-biracial-people/index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americansperspective.com/the-10-most-pressing-issues-facing-21st-century-african-americans/" TargetMode="Externa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</a:t>
            </a:r>
            <a:r>
              <a:rPr lang="en-US" dirty="0" smtClean="0">
                <a:latin typeface="Arial Black" pitchFamily="34" charset="0"/>
              </a:rPr>
              <a:t>23OCT18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Why were slaves in the northern colonies less likely to retain their African heritage and culture compared to slaves in the south?</a:t>
            </a:r>
          </a:p>
        </p:txBody>
      </p:sp>
    </p:spTree>
    <p:extLst>
      <p:ext uri="{BB962C8B-B14F-4D97-AF65-F5344CB8AC3E}">
        <p14:creationId xmlns:p14="http://schemas.microsoft.com/office/powerpoint/2010/main" val="31850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South Carolina had established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strictest slave codes </a:t>
            </a:r>
            <a:r>
              <a:rPr lang="en-US" sz="2400" dirty="0">
                <a:latin typeface="Arial Black" panose="020B0A04020102020204" pitchFamily="34" charset="0"/>
              </a:rPr>
              <a:t>in North America in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fear of slave revolts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Curfews</a:t>
            </a:r>
            <a:r>
              <a:rPr lang="en-US" sz="2400" dirty="0">
                <a:latin typeface="Arial Black" panose="020B0A04020102020204" pitchFamily="34" charset="0"/>
              </a:rPr>
              <a:t> allowed African Americans </a:t>
            </a:r>
            <a:r>
              <a:rPr lang="en-US" sz="2400" dirty="0" smtClean="0">
                <a:latin typeface="Arial Black" panose="020B0A04020102020204" pitchFamily="34" charset="0"/>
              </a:rPr>
              <a:t>to be captured on </a:t>
            </a:r>
            <a:r>
              <a:rPr lang="en-US" sz="2400" dirty="0">
                <a:latin typeface="Arial Black" panose="020B0A04020102020204" pitchFamily="34" charset="0"/>
              </a:rPr>
              <a:t>sight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Ironically, SC armed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African Americans </a:t>
            </a:r>
            <a:r>
              <a:rPr lang="en-US" sz="2400" dirty="0">
                <a:latin typeface="Arial Black" panose="020B0A04020102020204" pitchFamily="34" charset="0"/>
              </a:rPr>
              <a:t>to fight against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Spanish and Indian raids</a:t>
            </a:r>
          </a:p>
        </p:txBody>
      </p:sp>
    </p:spTree>
    <p:extLst>
      <p:ext uri="{BB962C8B-B14F-4D97-AF65-F5344CB8AC3E}">
        <p14:creationId xmlns:p14="http://schemas.microsoft.com/office/powerpoint/2010/main" val="240178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Slave populations in South </a:t>
            </a:r>
            <a:r>
              <a:rPr lang="en-US" sz="2400" dirty="0" smtClean="0">
                <a:latin typeface="Arial Black" panose="020B0A04020102020204" pitchFamily="34" charset="0"/>
              </a:rPr>
              <a:t>Carolina:</a:t>
            </a:r>
            <a:endParaRPr lang="en-US" sz="2400" dirty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Creoles</a:t>
            </a:r>
            <a:r>
              <a:rPr lang="en-US" sz="2400" dirty="0">
                <a:latin typeface="Arial Black" panose="020B0A04020102020204" pitchFamily="34" charset="0"/>
              </a:rPr>
              <a:t> (slaves born in America) lived closely to Whites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Creoles were often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Mulattos</a:t>
            </a:r>
            <a:r>
              <a:rPr lang="en-US" sz="2400" dirty="0">
                <a:latin typeface="Arial Black" panose="020B0A04020102020204" pitchFamily="34" charset="0"/>
              </a:rPr>
              <a:t> were allowed to move about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Charlestown and Savannah </a:t>
            </a:r>
            <a:r>
              <a:rPr lang="en-US" sz="2400" dirty="0">
                <a:latin typeface="Arial Black" panose="020B0A04020102020204" pitchFamily="34" charset="0"/>
              </a:rPr>
              <a:t>under supervision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On the plantations, slaves had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greater autonomy </a:t>
            </a:r>
            <a:r>
              <a:rPr lang="en-US" sz="2400" dirty="0">
                <a:latin typeface="Arial Black" panose="020B0A04020102020204" pitchFamily="34" charset="0"/>
              </a:rPr>
              <a:t>and more of their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native 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Slaves on rice plantations had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“daily tasks”, </a:t>
            </a:r>
            <a:r>
              <a:rPr lang="en-US" sz="2400" dirty="0">
                <a:latin typeface="Arial Black" panose="020B0A04020102020204" pitchFamily="34" charset="0"/>
              </a:rPr>
              <a:t>versus working in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gangs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After the tasks were completed, slaves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could work for themselves</a:t>
            </a:r>
          </a:p>
        </p:txBody>
      </p:sp>
    </p:spTree>
    <p:extLst>
      <p:ext uri="{BB962C8B-B14F-4D97-AF65-F5344CB8AC3E}">
        <p14:creationId xmlns:p14="http://schemas.microsoft.com/office/powerpoint/2010/main" val="30279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52870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Housing (Chesapeake v. SC-GA)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In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Virginia</a:t>
            </a:r>
            <a:r>
              <a:rPr lang="en-US" sz="2400" dirty="0">
                <a:latin typeface="Arial Black" panose="020B0A04020102020204" pitchFamily="34" charset="0"/>
              </a:rPr>
              <a:t>, slaves lived in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log cabins </a:t>
            </a:r>
            <a:r>
              <a:rPr lang="en-US" sz="2400" dirty="0">
                <a:latin typeface="Arial Black" panose="020B0A04020102020204" pitchFamily="34" charset="0"/>
              </a:rPr>
              <a:t>with dirt floors and a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fireplace with chimney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In SC-GA, houses were built with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tabby</a:t>
            </a:r>
            <a:r>
              <a:rPr lang="en-US" sz="2400" dirty="0">
                <a:latin typeface="Arial Black" panose="020B0A04020102020204" pitchFamily="34" charset="0"/>
              </a:rPr>
              <a:t> (combo of lime, oyster shells, sand and mud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Both types of houses had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thatched roofs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388" y="1787956"/>
            <a:ext cx="42862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398563"/>
            <a:ext cx="50615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Clothing: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As </a:t>
            </a:r>
            <a:r>
              <a:rPr lang="en-US" sz="2400" dirty="0">
                <a:latin typeface="Arial Black" panose="020B0A04020102020204" pitchFamily="34" charset="0"/>
              </a:rPr>
              <a:t>homespun cloth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replaced cloth from England</a:t>
            </a:r>
            <a:r>
              <a:rPr lang="en-US" sz="2400" dirty="0">
                <a:latin typeface="Arial Black" panose="020B0A04020102020204" pitchFamily="34" charset="0"/>
              </a:rPr>
              <a:t>, African American women dyed the cloth,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decorated</a:t>
            </a:r>
            <a:r>
              <a:rPr lang="en-US" sz="2400" dirty="0">
                <a:latin typeface="Arial Black" panose="020B0A04020102020204" pitchFamily="34" charset="0"/>
              </a:rPr>
              <a:t> clothing with ornaments and created African-style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headwraps</a:t>
            </a:r>
            <a:r>
              <a:rPr lang="en-US" sz="2400" dirty="0">
                <a:latin typeface="Arial Black" panose="020B0A04020102020204" pitchFamily="34" charset="0"/>
              </a:rPr>
              <a:t>, hats and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hairstyles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014" y="1357986"/>
            <a:ext cx="5090786" cy="532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0414" y="1478071"/>
            <a:ext cx="11036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Miscegenation</a:t>
            </a:r>
            <a:r>
              <a:rPr lang="en-US" sz="2400" dirty="0">
                <a:latin typeface="Arial Black" panose="020B0A04020102020204" pitchFamily="34" charset="0"/>
              </a:rPr>
              <a:t> – children who are of mixed races</a:t>
            </a:r>
          </a:p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Creolization</a:t>
            </a:r>
            <a:r>
              <a:rPr lang="en-US" sz="2400" dirty="0">
                <a:latin typeface="Arial Black" panose="020B0A04020102020204" pitchFamily="34" charset="0"/>
              </a:rPr>
              <a:t> – African parents that produced African American children</a:t>
            </a:r>
          </a:p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Mulattoes</a:t>
            </a:r>
            <a:r>
              <a:rPr lang="en-US" sz="2400" dirty="0">
                <a:latin typeface="Arial Black" panose="020B0A04020102020204" pitchFamily="34" charset="0"/>
              </a:rPr>
              <a:t> – Those of mixed African and European Ancestry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45" y="3179275"/>
            <a:ext cx="4189956" cy="3330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575" y="3796854"/>
            <a:ext cx="3015007" cy="2095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057" y="3530317"/>
            <a:ext cx="3479477" cy="231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Famous Biracial </a:t>
            </a:r>
            <a:r>
              <a:rPr lang="en-US" dirty="0" smtClean="0">
                <a:latin typeface="Arial Black" pitchFamily="34" charset="0"/>
                <a:hlinkClick r:id="rId2"/>
              </a:rPr>
              <a:t>Americans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1638712"/>
            <a:ext cx="2524125" cy="3949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437" y="1690688"/>
            <a:ext cx="4379375" cy="3178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1124" y="1638712"/>
            <a:ext cx="2838375" cy="3740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68700" y="5378862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Black" panose="020B0A04020102020204" pitchFamily="34" charset="0"/>
              </a:rPr>
              <a:t>FOLLOW ACTIVITY DIRECTIONS AT THE END OF YOUR GUIDED NOTES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</a:t>
            </a:r>
            <a:r>
              <a:rPr lang="en-US" dirty="0" smtClean="0">
                <a:latin typeface="Arial Black" pitchFamily="34" charset="0"/>
              </a:rPr>
              <a:t>25OCT18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Which colony had the strictest </a:t>
            </a:r>
            <a:r>
              <a:rPr lang="en-US" sz="2400" dirty="0">
                <a:latin typeface="Arial Black" panose="020B0A04020102020204" pitchFamily="34" charset="0"/>
              </a:rPr>
              <a:t>slave codes?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032000"/>
            <a:ext cx="705802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</a:t>
            </a:r>
            <a:r>
              <a:rPr lang="en-US" dirty="0" smtClean="0">
                <a:latin typeface="Arial Black" pitchFamily="34" charset="0"/>
              </a:rPr>
              <a:t>25OCT18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Which colony had the strictest </a:t>
            </a:r>
            <a:r>
              <a:rPr lang="en-US" sz="2400" dirty="0">
                <a:latin typeface="Arial Black" panose="020B0A04020102020204" pitchFamily="34" charset="0"/>
              </a:rPr>
              <a:t>slave codes</a:t>
            </a:r>
            <a:r>
              <a:rPr lang="en-US" sz="2400" dirty="0" smtClean="0">
                <a:latin typeface="Arial Black" panose="020B0A04020102020204" pitchFamily="34" charset="0"/>
              </a:rPr>
              <a:t>?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South Carolina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Slaves were forbidden to leave the owner's property unless they were accompanied by a white person or had permission. If a slave leaves the owner's property without permission, "every white person" is required to chastise such slaves.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Any slave attempting to run away and leave the colony (later the state) receives the death penalty.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Any slave who evades capture for 20 days or more is to be publicly whipped for the first offense, branded with the letter R on the right cheek for the second offense, and lose one ear if absent for 30 days for the third offense, and castrated for the fourth offense.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Owners refusing to abide by the slave code are fined and forfeit ownership of their slaves.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1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This Date in History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3900" y="1490597"/>
            <a:ext cx="1094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1958: </a:t>
            </a:r>
            <a:r>
              <a:rPr lang="en-US" sz="2400" dirty="0">
                <a:latin typeface="Arial Black" panose="020B0A04020102020204" pitchFamily="34" charset="0"/>
              </a:rPr>
              <a:t>Ten thousand students, led by Jackie Robinson, Harry </a:t>
            </a:r>
            <a:r>
              <a:rPr lang="en-US" sz="2400" dirty="0" smtClean="0">
                <a:latin typeface="Arial Black" panose="020B0A04020102020204" pitchFamily="34" charset="0"/>
              </a:rPr>
              <a:t>Belafonte </a:t>
            </a:r>
            <a:r>
              <a:rPr lang="en-US" sz="2400" dirty="0">
                <a:latin typeface="Arial Black" panose="020B0A04020102020204" pitchFamily="34" charset="0"/>
              </a:rPr>
              <a:t>and A. Phillip Randolph, participated in the Youth March for Integrated Schools in Washington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926228"/>
            <a:ext cx="4171950" cy="335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76200"/>
            <a:ext cx="84582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4OCT18 </a:t>
            </a:r>
            <a:r>
              <a:rPr lang="en-US" sz="3600" dirty="0">
                <a:latin typeface="Arial Black" pitchFamily="34" charset="0"/>
              </a:rPr>
              <a:t>- 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1524001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2530" name="AutoShape 2" descr="data:image/jpeg;base64,/9j/4AAQSkZJRgABAQAAAQABAAD/2wCEAAkGBhMRERQUExMVFRUTGRsaGBgYGBobGRYfHBscHRgdFxgbGyYgHRomGxoeHy8iJCcpLC0sGyAxNTAqNSYrLCkBCQoKBQUFDQUFDSkYEhgpKSkpKSkpKSkpKSkpKSkpKSkpKSkpKSkpKSkpKSkpKSkpKSkpKSkpKSkpKSkpKSkpKf/AABEIANsAiAMBIgACEQEDEQH/xAAcAAACAgMBAQAAAAAAAAAAAAAFBgMEAAIHAQj/xAA/EAACAQIEBAQEBAUCBAcBAAABAhEDIQAEEjEFQVFhBhMicTKBkaFCscHwFCPR4fEHUkNygqIVM2KSssLiF//EABQBAQAAAAAAAAAAAAAAAAAAAAD/xAAUEQEAAAAAAAAAAAAAAAAAAAAA/9oADAMBAAIRAxEAPwCtXaijKCZWSDqgEgmYMG0bYJ5OpcUkUMApaA07zJYm4iIjAvN0lBRRJvIIII5nsZFvpgnwqv5Ydg4IBCE6YMaTsO5+dsBZ4oCtQID+EFiw+EH4VAG5MHEw4uVAJQEEgLJ0X9oM4D5fPa6hbd3PpufSOi9z+mCnH1dPJhmgTuABMf0nAGqFJrF+1hcA4G5+sr+gRB3i0x9sb0eNqlAXlgLk2JJ7dsUabFzF4N9pwBbK5ceXAaIE9fvjfMhUKwBJIAOx+vbHvCHZh6SIFrg36/LE4pgsoJ1QwFotf2wEAy4kMCk++3z+fzxDWEwoZD3LwOsEgSMQV8irM7BFEKx2ENd5b3x7TprDaaanSk3UbEMGJ72wFmpRZSGOlgSAYMlfpvicZ2jMGssm1yRz2virkc6lJWKgAA01ttPqmY2O2/bBTP8ACqFcRWpK5YQGi47354DShXp19RU6lRipHcDb7zgRx/j9PKDRJ1sJHpO3v+KOgvhS4z4YOVvQqtTpyQCzkTy9KgC37nAjJ+IM040F/Ng2hS1pvAg2wA3jfEEqVAy0QbyCxaLG3xDkRecDaupiTUIZ+gFj7xN8OOb8PZysBUqowQbwkED/AJRzj2wMq8KWyU0Zi5u7AixsQANuRnAD+G0ldh6AzXIQKWMDckAgbW3x5hqynh/yVrkwxXTTlV+GQfi7264zAGa2XUIxEgU9N3GnXO8RtAY2xU8x0kNJBkg84ECT+mLVZgKDBpMTa1iG/ON4jEPFH9ckwoURe/f+mAlyHD40lAZsJ2jlP5nF7P6mhQZAEHUP0+WKFCsTEFgAASBuP9ojpi5nKzVGCrNhuTt7R0wFevT3EkQFgHc/PBHh2QZASWBBAiDc+5wKolagVmneD3AEjB3J59DKSLDpb2GAL8NyYCjrf7/pijxilmqLB6SI43IJ0kxyPXrIiO+C2WPoUzt3tjXiCrVXy3Eqxg3/ALYDnB8cEMwIsfSZ3QXkA31CT2++Di+Jcs+spUEEbBb7nttfEWW8PUlViqgkMbRaB1MYir+GhINMaRy6E/W30wFKtxug1SoyCqGMSQIWBPxAkDnij/4hmc0DSo1XcCSyg2UT+MjYezdbHDF4W8L03eo1YeZGnSLgXLXI57c8MFfgKNTFOkfJAsdAhmHQnmfed8BzijwurmqgoCo9Up8Wokqgm5AJ2x0DLcApZOkz0VPmaNAbcknYwNr3xPwvgK0KzmmAEKiPtN+fzxp4uqxTUATMtHWIA+5wEWTdgqDcaSHGkiGi2o9dXXEicARQh0lqpBM+9r8h1nArO1NVEanYh1LQTPqgW74uZrihCUSGaGuQswbW9Q7g4AlwPg601qK6XdpOqCIE+odLn8sZiXgXF3qBhV+JIGlVPTcnmTj3AJLUwy1KbWMEmedt/wB9MV85RmNQJ1oO5SLG30tixxIsssIXTZYvI6fMYjrZyaa1ohUBFjH3wErqAgcNOuJbp0t72xZKk0QdWlyDbaRzthSyWcap6dR+L0gH0gHr9sE21OQDsdoNwed/vgLOXzY0Kxgerp2vi/wpSSGEDtHXrgZ5CgxYibE/i6x7YkLhWCoWgkbEkX6j5b4B9ynqpggTMwNp62jE1Oj8JJupjbr3xHwaDSpk7xb9cSZoEgAESDN9sAKVmCHRGmYNt55iOm2PKNElQGZgQbSN4mftzwQRCDdKUm5Im+I6uX1DVoSe4k/lgIOBqNVeDI9O/Yt9cEVtPQ/XEAy55BLm8TNjzxPXX0SCR3AvgJ1eNpwI8VsvkgkkFZgi9zA+mCdHUT/TbCj4z4ovnU6AnddUbb8z7fngNszwSoq01PqVPbvYXPLFvM0hpCavQFg8tv3c4jy+osZdjDFRfv8A0jBCvKq3rYlJiSBzIva+2AHZbhBrqFp1dJE21fFyk9f74zBmjMiGIjSeXME2t2x5gOb18wzOqsYHra3M+kKJ5SWxto1ZYi5hxIP4ukjtjFoKWZpBUFVEdbu0DqPR9ce5Z2Arr0ZSLXkyTPyH54DXLUVWmDzE+8Ei376YvIykAC09BtiJqVxHK5E/fG70vi1GJv1PfngN8vSHw9DckzvyHfriWgASJgCYFvy3xXQE72URP6T3OJqFY6wIAIO/fAN3Da+mkvvG4ge+CFMhmmx3tzwP4XS/koQJInsDGL1MEzMGNu3W/PlgJP4YaYG3yxOcvtfbnGNGrgRefkfucb0K4IvY98BlCiZM7/T6Y84hXFKkzH8O3c/5xJRqgbmMVPEbTlyLeojAV6fGAMv5sReAJmT27YQswmqstRjPrufdhPzwVqBiqqDISYHX3wMpO6V6Zj0zcEWJEWg74BppqwckEQKl/Yk4stpRJmQykzuZhsKnHuNCfKKaWO4Vfsd/2cVaNFgQCgIHU/WYwDrX4ilIS2oqXpr6erDSPlJ54zC7mM6TT/8AKVfKK1BcEtpMxMHcW2xmABZZZVSFILF222khR/2oD88ScORQ9Y3uqnr/ALhYdb40zOb8t/LCamQBSJHIDUfecbUssxqwotUVB7A6p+cYDfLLJkknvzIG32xLUNpC9zqn7YtVsuquw2AMR2xW1jUQDdbkc7zGAq1LhYB3kjuOfti7k1gi1zeek4ipsSxIEXH7ti6tNRva1if8YC9meLVKH8KAqmlUDeZLEHcAaAAZ79Bhso0w1PUp9OiQPcdcK1bN0QlJS482+hYkEE/C45A8u4w35LKCnRUK/mKwMNtvJj5YCm7nXAchQBZfY8+v98aUHqgXqVD6ug2nbaxxJWUB13Ej5mAY023xpTWIgufVeIIMGwPe/LtgNMhman8Qg8xypL2YAAgKDyG8488R8Q2pgD0wTO22377YkoV4rLqJA9ROqLekDkN8CM26klmIEAmT0G+rpgKlRZEgjnMWwM4lQaaI6uAT/Q4M8IpfxVHzcsUqgH1KD6gJPLmDHLAzPkzSEAHWPlGx2/cYCvn6SCugBi4tz5z8sTQdW0+/zxY4zSHnKecCO0H/APWIEqtBMCRYA7nvgLlekKdNGFUaXEHVuT0QDcX3x5gLUzRBBc3ixsAq8go5dZxmAWc7UqUgMyynVUYsdQJK6mYqGYCASZtysOV9uHcQq1qcwbMF9O5CgtqN9wWA+uDniHjaCnUy49IKjTTeWKgkSFiw2mftgaSD6CdPpp+oWjUXP2AH2wBbL5lqazVUgsw0TBkMLTfaR98e5QEozKCC7QO0mP74B6HSoKas7iJggRYW32nBilmCKb+gIFFjMgmIt2wFzK01WoVYwS1u9hucK/ibjNRc29N1K06a/wAs8j1Ynryww5bLSoZ5LKtipuekTvt9sVv/AAOpm3/iM0pXL0gQFvLFQCNZFyNV7e2AG+FeDVauZy1cuop+aJpydZ0gkFrW5WN8dc8N8bqV10VAqhw3lwIVoJsvYCBzm+EbgOfpCkgUrTrJKkSQX2IOnm1uRG+PfDPHjSXMeezBv/MparCbqdA258v0wDbW4u61QmlXgCIBJFo5HaxxLl88GAsmroQZkdROFbgtYoaheoFJgiI9QiIvtBvgmKD0qb5mGqIbMREpeG1dACJnAZxzMZiQ1AUjBuhkBvmCYwFyn+qbZV1TMZZVBY6lT1FbSbxJH64O8Jz9LyaKn4lMEwbnbf8Ae2OceI+G1fNdkpOULO6hluQD6jq25/fAdZp5ilXoCrkai0dT638sLcdSORj8sQcZ4M2gViQdBDVBpiAR8Xcb8hjjXD+I1spVWtTeFYQyR6XU3YRjrfgDiqOPKd2aWY0la8UmUaqTHnBmCdxHfAA+IcRSpGhtWpTflus/KMRcEzK16tWkSlPy5CsWiQFBZvhgwdQ3Gwvi/mPCLKZpfzEU1FOkeqmNVgw5wBY88KRppTqOp1swZiqtID6pgaY1TOAYcpxullKyVK5SFDQoGpiJBRlXpuZJG4xmAtDg3kslerURg7MrlwQFB/3auc22ttjMBa8R8MTzaRpKWp6mXWpACh7oGkT6WIAOxBjcX0yGbQvXSpT1AMoCkxAA9MncSADbF7JuDURMwFQurMRr9B06QCAfVNjYEbDAXO1XkZimtqnlSnMRqFucEEXjAXcrXRQxFO9VdAOqU1dY3Wx27DEmQfSjMLFiIt0BMHqZ/LGeIUXRTZWlmshUfDpNtzc3v8sLvEuIPl7sZmQpSI6wVN5nnOAd0DVBq1Bpm87iJ94v+eFnjXEMzVrpTphmpKVBpiQr6TqIlbx1iJxR4L4zcegkKOW5I3/COeGPw0j0wKlFw3lj1CqUViBPmHfV3LGLxe+A8qceOZ8uotIUMwhYkh9QNo0mVBjqPvgFx+oammqzXUkFRACITPptaDfnN8RpmHrZirVy4kudXksfVTmSzKDBZTv2xvn2DW+IEEEgSfr88AX8M1AQ1gtReczqU7W59MNvBfEnkK6Oq1aLn1MkyJEN6CTbY745f4U4iRTVmkmkedrWgdv7Ye8lw/0q1IB1mdQN9/VaLHlGAJ08/R1tRy7tUCDV6wFEqLeqY53MY9yuVTNorcQpLRfVqVPMLFVj1CoukBQbGbjvhE8XcLWkdKT/ADLwRMd77YbeC5M5CFqMauhE1amJKBwTzvGpTA5fPAV+OeD0TMUly9ekFIqsNRDBQukqrEtYMSRbrtgjwWouSoUMx5boXdkcQBTUGYjmNh9Dhg4plRWzNDR6XEloHwpaZPIk2Hv2wD/1Y4rTSlRo6gGaoWIHZY26X++AF8ezdQZ5DSzD01rAVLOQjHZri0SCfnhWqV69HNPX069EMSwkiZAhjznninxDNFqZVoARvSByuCYxFkvEBeiadSmGYj0uRcX9XvawHLAEatd866PmWLatSgLupiZAmCfc7YzAermgt1ElfhifiNvqB+eMwDF4syJqmq4BZyNNMR6QnMkmNLFpjrHfFXh/HVrioaiIXfTpUKRoUcgegH5YLVPEVLN10qUafmFy2pT/ACyinmxOw732OJuMGlSqeQlNC1QU6k0400xMEA9IE98AGyLa6jFgYVgVAPKYMHlgtU4WmZ1IBCydJ6W5YEIvlMzOd5B2uDO3f2GIqvis0wqhA0AGS0C/UAHAWqHgtUU1fN0hL+oDSTfc8hgZxL+Zp0kCmpljNnjlPTv7YqVuP1XtUQMAZ0ydEi9hG/vijm+I1GF/SCCYW9u553wFjhsiqH1DUTqVuanlB7TEd8FXzdY1nIAKPBCsm3ULcECZxS4NwUsNZaZtvfe5/LBviHDSiBUcw1tRAlRN45dNxgF+jnaWXqMRBYNLKWMSbiBptE9cdE4bnV0pUp3VxBIPPlOOb8Q4Y3mup+JobUOYjpgrwTNNlUcG6lTv1ixA98AzVOHVM9nFdSBSDKq3uQu57zfFrxjnGGe8qlLNmGoBgtzCMxKgdw0doxt4C4kioNf/AA7L3tz9sFuAoi1cxnalg4C03b8IGrXpOwmRftGAP5nNjI0atVxqqm7AG9p0qD9fnJxx3jnEGzdfzH3E7ffT2m3sBjqXCwc5mNTD+TT2Ui51CJYciRsOQ98cu4j4eqUq1SkFJNA6dew0zYljYSoG5wA3iGcGgrA9ULNpE88a5LIqTGqwvIB2O/0jGlZKSMJOpjyWyj3ci49hiDMZ92XTAVW3VbCw5zvuN++AtPUWnVBQzpkhQJsTuTsMZiilXQ0ESxj2I5YzAF6nh8tVOmEFOkrFRsQ2vf6YzJvC5eobEhwTeZBET8sFeE8bOY/iqzL5bLQRWXSQsguAQDyMk4EI3opz6Qpf5SFIEnsMAx00p1vVUCkSszYwymRPuBhY4twhKNVgralIlbj92wTU6pANo+vT53wTyuXVwNSgiQRKz3wCKXn5jb7TPLENVSZJ5/5FsdUfw3lWI/lHV7kA+w54scR8P0UovpoiWU6RF9iZ9hzwCl4fqq9He4HtHX9MacSzJ06Bc6gFjmCd79Dix4YoU1pIwYHzBJifzxU8UVAGpBSQymbWPLAMXBPDdLM+Y9TXqQhAwaBtPMd8E/8A+fJVcU2qHy2Vl1CNaG0N0IHTEHgR9Qrjcelo5XBH/wBcXM5mgzV0q02ZVtSIJWDALEruTLLe9uW+AVqtL+DLUS1k16jbVUCmJUTfYc+eJ8tx+rmFisq5bK00/lK7AaybSxN3bnCrA74ocZrmiaVR0119MFm2pRyVVMcxipRXzaPmVTqqu0IW5Kgljp2FyB8sB0XgeeZhU8uqqIz6mdwRyUQiEgnbckexwv8A+pHDghpQ7urKTLGRIMSAAALHkOuC3CGUUWQgCxZZJnck7408fZTXl6NQC6RboHEX/wCpPvgOaeSZGm82a1x3GMKqrWi2+8dZnFzLUxrUsYEH2+uIK9TWWI5n6jrtgKGeQa9XNhbqce4t53K+qmQJsZjYCRBP1xmAZeJcQ15PNspEU4jncCbfXAelTP8AMpuCdBVhAPPn3tiTIKg4PXvJbWb9YH3xb4rmketR8uqk1aCa7ixAi8m088AN/itLmJYHb/GGPJ0ioAcn0m0b/cYF5rhD06lJSoIbTpYEFTEbEW+WHOpwWkx1SwYDadsBYyNWaemZi99x/cjFni7NToVKxXUyoxgSSBGwA95Ptgdlay0wNJ2PPnHPviXj+TzNdQcuwpjSQxJhYO/zt0wHMfDCuquzPAO4m3vGPPEOYkowe97722P774p8DFSpUCUheoQF6GTCmDt/jDh4t8EDLjLg+skkPN9bECCOggEfPASf6Z5kKKru6qIUCeu5ieQthyz9OlVdSzyV/BPUbwL7YWOAcF00NCgltWo8zEDBPw/RTzoIAaW5b9u0YBR8QeHcxQFSoV/lyYYEFQs2Bvb2wtvxV3AQcgQCI9N5253x1r/UoMvDiFUQaihptpBMj3k2+eOQZdBr9PmAjeNIXeREgmflgHvhvjvLVSiVValUpkQsSW6iRIxb4lxrzUZFFQAtbUFhlmQLdGG/Q4Ss5KOj6YKnULD1e56bcumGasxZQ49A7gwL2+X98AGylEloPIyI+04r8TyxV2A/EJP02GLeXIFQx0MnrjziFPU6GbWjAUs1T06Y32+u04zEnEKZFTUSSDYDkD7YzABOBcFr5nXQRgPTrYE7gclHXngpwXKLSrtTYkunpgLIkdT0wx+A8ir5ll206Sb+qI2B94+WCHAuE08xnM5rlWpsIYGPiLC/bbAUcy6FgaS6BTAMQUlvxEjryjFujxdmW0wDtOC/FvCjJ6jpZATcEn3m2+F3L5Hy9bgEKxG69TFsBfesRE6rd/1wV4dxOppKD1apXSTO/SML71GHOOY7jlvvhg4Pwyq6rVolT/1CV9x1wC/4O8OlGSJ8ynUIM3PoH9cO3iticrqqQCr0z/3RaecHC/ls69HN1NCh6odi6Ly1qCSAOeI/FmbfN06Q01KNSnUkgq2g8pJjl098Ad4BkQwSrTdTb1DfQ20W2sdsX6vAT/EishAiJWOfM/MY5/4Yrvlc04LCAAGuFWoJMMmoDURzEzfHUaWcBUVEkggEEc/3+uAo8dyq18lmAbwrEditwfeRjgy1GVlffSIM9+R/rj6GyuUmm6kk6wQZt8U8vnGOF5LhIrP5bTOk3i8r1A5YD2gHq0yrC1gGIIKjqeu+OocQ4QtRR5cEmBO4IAtpvGEXgGUBDLqsRAHSDeP30we4UHDGmNRCXAWYEk7dpGAjz3BtAsFMc5BHzwttTJa/KIAvHS364dip9W1jzj8+lsVatVd1Cg9haw64BR4qAaVwREG9sZgnxDI6xYyD+Egbnp88ZgFyhxOpl+ItpIXWV/EATIAHqggT7fTD9w2lmf4ipWFNjoim2gcxdhpmXF78+mOfcbyocU6odSSqAhWlyR8RJItvAkdcPHDONGlVo+ZVFMtpLPVVlBuRoEW1EkEuReT8gcMlnHKM1RPKCmAfUA25+BgCBYb98CM5xdVKkgurbyZHyAwVPE6eaBRiJG+llbtJZSRy2PbAbMZ3L0QKRRmO4YjeTyggwIwGBspmG20GxtbcfS2JsnwqtQGrKVA+/pcRqg9Ov9cL2bZLlCYG0jp1OIKXF6ihQrMCpnnf374CLKl6WZNRvMFXUHfUjhhLepmj39vpjrFZ4a5kdMc/zHiV2hqiUqhWNJdZ0n3B9sRZjxbWdrekSJPWNh2HbAPpWnpOrSoE3b774p8P4iroChRlm6j4l3gGTvbthZpeNKgF6aTfm3a/PG1TxqsEmgB3VgI7XXAO1SuFEkhVAkmQABzJM44tl6jU81UdIK62AIII9RtcbWjDTxnxwTT0UqYZWVkdanIMIBXSR33HTCjwqhpIlnUC06SSe5t6hgC3GlbL1aNSkTozCAxG1RIDLPcEfQ4Y/DmfHnknZlZW7aYPL5498SZenV4WrUpLUAKiRdiV+MDrMkfPC7wXimmrSc+kerzBYadQFypvyucB0IZBWaXUXHpG4j23++KeeywWmWCAXsoIH53OJeN5Wq8eWTIHK0+w+uFrMcQrgHzVIIG8H88BQztP1SwIt8MHY4zHtfOB4vy3+vzxmAL8O4ZVoUlpvk6TlI8usjwWI/E6MLWiwnFzjnF6SgCqi1J7g/Mg8h+mKfEvFFIUpqFtYEBFKhWPdgdUfQ4QuIcebMPqaF1SAAS0W26/WcA98O4rlyxSn6FktawIiI/Wd8F0ZKhQMoJNgIPp3+Izz6bnHNuD5Z2aNREEA8zHsPvGHetmMxRoEUFsLMwhnA/3CBv3+3PAGsz4Yo7lSqmLfDP/ALiJwKzPhSjB0uQeVwRboRvywCy/iB0ZndTWEMPU8ML7zzjpGGDKeKqbaRoNNiN2dOXUdx0jAC+IeHXogEXDz7g+x2mcVMhwSqaViHJjoCI5lcP3kJUfWGI1CCAZEWMR78xiU8NRzrVoMWIgR/UdjgEJ+EVE+JGg/wDpt3kDFMBVJEWx0ps0yWqiQba1H/yHK3MTiOrwihWhlgAdADP27YBV4RxDLxD0xy3WdpvG+L9ThWSzAVx6XUGNDwRNmEGxmOmLGc8HUdUoXG8jf5DY/TArNeCHBPlurmOdj/TAE+JMUyrkUiyohDICA2n8TJ1IW4B3gY5blq2pDpYt6SDqIJPe4BAI3i2DvEMxWp6qVSqafp9SlhJXYhATPvE7404T4a/j6rgt5ZRfUyiVhoCqD1sSfl1wHS+HVGakrGxI2EQIHpuOxwMznEEZdIU1Sf8AcsAbWDEflfBU2TSraYEA9YEA4R87nK9FyNZ5yfvIjAFq3BEYgvop6raUa19rmZ+2MwHqcR1KHqNLn7R+WMwAXPeFnMsvqHO0RfYY8XwbVUhoUmLJ15GDcA46JQ4XS0gaf925J5e/fBHL5RAoMXWY3t+4wC3T4OqgNl1OpgT6l+E8ldSIbn9uuPU8Ou9TzGdwwH/DYooO5JXVY8tothmdYFuUc++KNO7Tzv8AngA2Z8MyCwYsWImdN+uwH+cD6/hApfVJi1v3NsHqgspv8fX3/pi/UpjVEWkj5HAK1HJ1VA0NF7gE2+U4uZTPZmmYdwy9TE/PF5qQDOALQftcYF06hbXJm8YBhy/HPSJWRPz7RiSrVQEsreogQRa//Lz++Ftax8s+/QYg4fnXOmTPqbkOo7dsA30/UTqO28b9rf3xn8UgNzc9tz/jA0VSKJafUAb/ACGNmPpZuekX+RwEnEOFUK4TXT1aTYsBIB68/rj3IcLFIQsqwnckh7kbTG0Ylym3sJ/PFXJV21kSblh9NsBZr1nVXJpzF7SR3gRvgdlMxTrrKreYIcXUxYW5R+WCucrNBudwMDmpBIZQAXI1d9+W3PACn8NA1NXp0sTAJ+x+f649wc0hgZv6Z/PGYD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32" name="AutoShape 4" descr="data:image/jpeg;base64,/9j/4AAQSkZJRgABAQAAAQABAAD/2wCEAAkGBhMRERQUExMVFRUTGRsaGBgYGBobGRYfHBscHRgdFxgbGyYgHRomGxoeHy8iJCcpLC0sGyAxNTAqNSYrLCkBCQoKBQUFDQUFDSkYEhgpKSkpKSkpKSkpKSkpKSkpKSkpKSkpKSkpKSkpKSkpKSkpKSkpKSkpKSkpKSkpKSkpKf/AABEIANsAiAMBIgACEQEDEQH/xAAcAAACAgMBAQAAAAAAAAAAAAAFBgMEAAIHAQj/xAA/EAACAQIEBAQEBAUCBAcBAAABAhEDIQAEEjEFQVFhBhMicTKBkaFCscHwFCPR4fEHUkNygqIVM2KSssLiF//EABQBAQAAAAAAAAAAAAAAAAAAAAD/xAAUEQEAAAAAAAAAAAAAAAAAAAAA/9oADAMBAAIRAxEAPwCtXaijKCZWSDqgEgmYMG0bYJ5OpcUkUMApaA07zJYm4iIjAvN0lBRRJvIIII5nsZFvpgnwqv5Ydg4IBCE6YMaTsO5+dsBZ4oCtQID+EFiw+EH4VAG5MHEw4uVAJQEEgLJ0X9oM4D5fPa6hbd3PpufSOi9z+mCnH1dPJhmgTuABMf0nAGqFJrF+1hcA4G5+sr+gRB3i0x9sb0eNqlAXlgLk2JJ7dsUabFzF4N9pwBbK5ceXAaIE9fvjfMhUKwBJIAOx+vbHvCHZh6SIFrg36/LE4pgsoJ1QwFotf2wEAy4kMCk++3z+fzxDWEwoZD3LwOsEgSMQV8irM7BFEKx2ENd5b3x7TprDaaanSk3UbEMGJ72wFmpRZSGOlgSAYMlfpvicZ2jMGssm1yRz2virkc6lJWKgAA01ttPqmY2O2/bBTP8ACqFcRWpK5YQGi47354DShXp19RU6lRipHcDb7zgRx/j9PKDRJ1sJHpO3v+KOgvhS4z4YOVvQqtTpyQCzkTy9KgC37nAjJ+IM040F/Ng2hS1pvAg2wA3jfEEqVAy0QbyCxaLG3xDkRecDaupiTUIZ+gFj7xN8OOb8PZysBUqowQbwkED/AJRzj2wMq8KWyU0Zi5u7AixsQANuRnAD+G0ldh6AzXIQKWMDckAgbW3x5hqynh/yVrkwxXTTlV+GQfi7264zAGa2XUIxEgU9N3GnXO8RtAY2xU8x0kNJBkg84ECT+mLVZgKDBpMTa1iG/ON4jEPFH9ckwoURe/f+mAlyHD40lAZsJ2jlP5nF7P6mhQZAEHUP0+WKFCsTEFgAASBuP9ojpi5nKzVGCrNhuTt7R0wFevT3EkQFgHc/PBHh2QZASWBBAiDc+5wKolagVmneD3AEjB3J59DKSLDpb2GAL8NyYCjrf7/pijxilmqLB6SI43IJ0kxyPXrIiO+C2WPoUzt3tjXiCrVXy3Eqxg3/ALYDnB8cEMwIsfSZ3QXkA31CT2++Di+Jcs+spUEEbBb7nttfEWW8PUlViqgkMbRaB1MYir+GhINMaRy6E/W30wFKtxug1SoyCqGMSQIWBPxAkDnij/4hmc0DSo1XcCSyg2UT+MjYezdbHDF4W8L03eo1YeZGnSLgXLXI57c8MFfgKNTFOkfJAsdAhmHQnmfed8BzijwurmqgoCo9Up8Wokqgm5AJ2x0DLcApZOkz0VPmaNAbcknYwNr3xPwvgK0KzmmAEKiPtN+fzxp4uqxTUATMtHWIA+5wEWTdgqDcaSHGkiGi2o9dXXEicARQh0lqpBM+9r8h1nArO1NVEanYh1LQTPqgW74uZrihCUSGaGuQswbW9Q7g4AlwPg601qK6XdpOqCIE+odLn8sZiXgXF3qBhV+JIGlVPTcnmTj3AJLUwy1KbWMEmedt/wB9MV85RmNQJ1oO5SLG30tixxIsssIXTZYvI6fMYjrZyaa1ohUBFjH3wErqAgcNOuJbp0t72xZKk0QdWlyDbaRzthSyWcap6dR+L0gH0gHr9sE21OQDsdoNwed/vgLOXzY0Kxgerp2vi/wpSSGEDtHXrgZ5CgxYibE/i6x7YkLhWCoWgkbEkX6j5b4B9ynqpggTMwNp62jE1Oj8JJupjbr3xHwaDSpk7xb9cSZoEgAESDN9sAKVmCHRGmYNt55iOm2PKNElQGZgQbSN4mftzwQRCDdKUm5Im+I6uX1DVoSe4k/lgIOBqNVeDI9O/Yt9cEVtPQ/XEAy55BLm8TNjzxPXX0SCR3AvgJ1eNpwI8VsvkgkkFZgi9zA+mCdHUT/TbCj4z4ovnU6AnddUbb8z7fngNszwSoq01PqVPbvYXPLFvM0hpCavQFg8tv3c4jy+osZdjDFRfv8A0jBCvKq3rYlJiSBzIva+2AHZbhBrqFp1dJE21fFyk9f74zBmjMiGIjSeXME2t2x5gOb18wzOqsYHra3M+kKJ5SWxto1ZYi5hxIP4ukjtjFoKWZpBUFVEdbu0DqPR9ce5Z2Arr0ZSLXkyTPyH54DXLUVWmDzE+8Ei376YvIykAC09BtiJqVxHK5E/fG70vi1GJv1PfngN8vSHw9DckzvyHfriWgASJgCYFvy3xXQE72URP6T3OJqFY6wIAIO/fAN3Da+mkvvG4ge+CFMhmmx3tzwP4XS/koQJInsDGL1MEzMGNu3W/PlgJP4YaYG3yxOcvtfbnGNGrgRefkfucb0K4IvY98BlCiZM7/T6Y84hXFKkzH8O3c/5xJRqgbmMVPEbTlyLeojAV6fGAMv5sReAJmT27YQswmqstRjPrufdhPzwVqBiqqDISYHX3wMpO6V6Zj0zcEWJEWg74BppqwckEQKl/Yk4stpRJmQykzuZhsKnHuNCfKKaWO4Vfsd/2cVaNFgQCgIHU/WYwDrX4ilIS2oqXpr6erDSPlJ54zC7mM6TT/8AKVfKK1BcEtpMxMHcW2xmABZZZVSFILF222khR/2oD88ScORQ9Y3uqnr/ALhYdb40zOb8t/LCamQBSJHIDUfecbUssxqwotUVB7A6p+cYDfLLJkknvzIG32xLUNpC9zqn7YtVsuquw2AMR2xW1jUQDdbkc7zGAq1LhYB3kjuOfti7k1gi1zeek4ipsSxIEXH7ti6tNRva1if8YC9meLVKH8KAqmlUDeZLEHcAaAAZ79Bhso0w1PUp9OiQPcdcK1bN0QlJS482+hYkEE/C45A8u4w35LKCnRUK/mKwMNtvJj5YCm7nXAchQBZfY8+v98aUHqgXqVD6ug2nbaxxJWUB13Ej5mAY023xpTWIgufVeIIMGwPe/LtgNMhman8Qg8xypL2YAAgKDyG8488R8Q2pgD0wTO22377YkoV4rLqJA9ROqLekDkN8CM26klmIEAmT0G+rpgKlRZEgjnMWwM4lQaaI6uAT/Q4M8IpfxVHzcsUqgH1KD6gJPLmDHLAzPkzSEAHWPlGx2/cYCvn6SCugBi4tz5z8sTQdW0+/zxY4zSHnKecCO0H/APWIEqtBMCRYA7nvgLlekKdNGFUaXEHVuT0QDcX3x5gLUzRBBc3ixsAq8go5dZxmAWc7UqUgMyynVUYsdQJK6mYqGYCASZtysOV9uHcQq1qcwbMF9O5CgtqN9wWA+uDniHjaCnUy49IKjTTeWKgkSFiw2mftgaSD6CdPpp+oWjUXP2AH2wBbL5lqazVUgsw0TBkMLTfaR98e5QEozKCC7QO0mP74B6HSoKas7iJggRYW32nBilmCKb+gIFFjMgmIt2wFzK01WoVYwS1u9hucK/ibjNRc29N1K06a/wAs8j1Ynryww5bLSoZ5LKtipuekTvt9sVv/AAOpm3/iM0pXL0gQFvLFQCNZFyNV7e2AG+FeDVauZy1cuop+aJpydZ0gkFrW5WN8dc8N8bqV10VAqhw3lwIVoJsvYCBzm+EbgOfpCkgUrTrJKkSQX2IOnm1uRG+PfDPHjSXMeezBv/MparCbqdA258v0wDbW4u61QmlXgCIBJFo5HaxxLl88GAsmroQZkdROFbgtYoaheoFJgiI9QiIvtBvgmKD0qb5mGqIbMREpeG1dACJnAZxzMZiQ1AUjBuhkBvmCYwFyn+qbZV1TMZZVBY6lT1FbSbxJH64O8Jz9LyaKn4lMEwbnbf8Ae2OceI+G1fNdkpOULO6hluQD6jq25/fAdZp5ilXoCrkai0dT638sLcdSORj8sQcZ4M2gViQdBDVBpiAR8Xcb8hjjXD+I1spVWtTeFYQyR6XU3YRjrfgDiqOPKd2aWY0la8UmUaqTHnBmCdxHfAA+IcRSpGhtWpTflus/KMRcEzK16tWkSlPy5CsWiQFBZvhgwdQ3Gwvi/mPCLKZpfzEU1FOkeqmNVgw5wBY88KRppTqOp1swZiqtID6pgaY1TOAYcpxullKyVK5SFDQoGpiJBRlXpuZJG4xmAtDg3kslerURg7MrlwQFB/3auc22ttjMBa8R8MTzaRpKWp6mXWpACh7oGkT6WIAOxBjcX0yGbQvXSpT1AMoCkxAA9MncSADbF7JuDURMwFQurMRr9B06QCAfVNjYEbDAXO1XkZimtqnlSnMRqFucEEXjAXcrXRQxFO9VdAOqU1dY3Wx27DEmQfSjMLFiIt0BMHqZ/LGeIUXRTZWlmshUfDpNtzc3v8sLvEuIPl7sZmQpSI6wVN5nnOAd0DVBq1Bpm87iJ94v+eFnjXEMzVrpTphmpKVBpiQr6TqIlbx1iJxR4L4zcegkKOW5I3/COeGPw0j0wKlFw3lj1CqUViBPmHfV3LGLxe+A8qceOZ8uotIUMwhYkh9QNo0mVBjqPvgFx+oammqzXUkFRACITPptaDfnN8RpmHrZirVy4kudXksfVTmSzKDBZTv2xvn2DW+IEEEgSfr88AX8M1AQ1gtReczqU7W59MNvBfEnkK6Oq1aLn1MkyJEN6CTbY745f4U4iRTVmkmkedrWgdv7Ye8lw/0q1IB1mdQN9/VaLHlGAJ08/R1tRy7tUCDV6wFEqLeqY53MY9yuVTNorcQpLRfVqVPMLFVj1CoukBQbGbjvhE8XcLWkdKT/ADLwRMd77YbeC5M5CFqMauhE1amJKBwTzvGpTA5fPAV+OeD0TMUly9ekFIqsNRDBQukqrEtYMSRbrtgjwWouSoUMx5boXdkcQBTUGYjmNh9Dhg4plRWzNDR6XEloHwpaZPIk2Hv2wD/1Y4rTSlRo6gGaoWIHZY26X++AF8ezdQZ5DSzD01rAVLOQjHZri0SCfnhWqV69HNPX069EMSwkiZAhjznninxDNFqZVoARvSByuCYxFkvEBeiadSmGYj0uRcX9XvawHLAEatd866PmWLatSgLupiZAmCfc7YzAermgt1ElfhifiNvqB+eMwDF4syJqmq4BZyNNMR6QnMkmNLFpjrHfFXh/HVrioaiIXfTpUKRoUcgegH5YLVPEVLN10qUafmFy2pT/ACyinmxOw732OJuMGlSqeQlNC1QU6k0400xMEA9IE98AGyLa6jFgYVgVAPKYMHlgtU4WmZ1IBCydJ6W5YEIvlMzOd5B2uDO3f2GIqvis0wqhA0AGS0C/UAHAWqHgtUU1fN0hL+oDSTfc8hgZxL+Zp0kCmpljNnjlPTv7YqVuP1XtUQMAZ0ydEi9hG/vijm+I1GF/SCCYW9u553wFjhsiqH1DUTqVuanlB7TEd8FXzdY1nIAKPBCsm3ULcECZxS4NwUsNZaZtvfe5/LBviHDSiBUcw1tRAlRN45dNxgF+jnaWXqMRBYNLKWMSbiBptE9cdE4bnV0pUp3VxBIPPlOOb8Q4Y3mup+JobUOYjpgrwTNNlUcG6lTv1ixA98AzVOHVM9nFdSBSDKq3uQu57zfFrxjnGGe8qlLNmGoBgtzCMxKgdw0doxt4C4kioNf/AA7L3tz9sFuAoi1cxnalg4C03b8IGrXpOwmRftGAP5nNjI0atVxqqm7AG9p0qD9fnJxx3jnEGzdfzH3E7ffT2m3sBjqXCwc5mNTD+TT2Ui51CJYciRsOQ98cu4j4eqUq1SkFJNA6dew0zYljYSoG5wA3iGcGgrA9ULNpE88a5LIqTGqwvIB2O/0jGlZKSMJOpjyWyj3ci49hiDMZ92XTAVW3VbCw5zvuN++AtPUWnVBQzpkhQJsTuTsMZiilXQ0ESxj2I5YzAF6nh8tVOmEFOkrFRsQ2vf6YzJvC5eobEhwTeZBET8sFeE8bOY/iqzL5bLQRWXSQsguAQDyMk4EI3opz6Qpf5SFIEnsMAx00p1vVUCkSszYwymRPuBhY4twhKNVgralIlbj92wTU6pANo+vT53wTyuXVwNSgiQRKz3wCKXn5jb7TPLENVSZJ5/5FsdUfw3lWI/lHV7kA+w54scR8P0UovpoiWU6RF9iZ9hzwCl4fqq9He4HtHX9MacSzJ06Bc6gFjmCd79Dix4YoU1pIwYHzBJifzxU8UVAGpBSQymbWPLAMXBPDdLM+Y9TXqQhAwaBtPMd8E/8A+fJVcU2qHy2Vl1CNaG0N0IHTEHgR9Qrjcelo5XBH/wBcXM5mgzV0q02ZVtSIJWDALEruTLLe9uW+AVqtL+DLUS1k16jbVUCmJUTfYc+eJ8tx+rmFisq5bK00/lK7AaybSxN3bnCrA74ocZrmiaVR0119MFm2pRyVVMcxipRXzaPmVTqqu0IW5Kgljp2FyB8sB0XgeeZhU8uqqIz6mdwRyUQiEgnbckexwv8A+pHDghpQ7urKTLGRIMSAAALHkOuC3CGUUWQgCxZZJnck7408fZTXl6NQC6RboHEX/wCpPvgOaeSZGm82a1x3GMKqrWi2+8dZnFzLUxrUsYEH2+uIK9TWWI5n6jrtgKGeQa9XNhbqce4t53K+qmQJsZjYCRBP1xmAZeJcQ15PNspEU4jncCbfXAelTP8AMpuCdBVhAPPn3tiTIKg4PXvJbWb9YH3xb4rmketR8uqk1aCa7ixAi8m088AN/itLmJYHb/GGPJ0ioAcn0m0b/cYF5rhD06lJSoIbTpYEFTEbEW+WHOpwWkx1SwYDadsBYyNWaemZi99x/cjFni7NToVKxXUyoxgSSBGwA95Ptgdlay0wNJ2PPnHPviXj+TzNdQcuwpjSQxJhYO/zt0wHMfDCuquzPAO4m3vGPPEOYkowe97722P774p8DFSpUCUheoQF6GTCmDt/jDh4t8EDLjLg+skkPN9bECCOggEfPASf6Z5kKKru6qIUCeu5ieQthyz9OlVdSzyV/BPUbwL7YWOAcF00NCgltWo8zEDBPw/RTzoIAaW5b9u0YBR8QeHcxQFSoV/lyYYEFQs2Bvb2wtvxV3AQcgQCI9N5253x1r/UoMvDiFUQaihptpBMj3k2+eOQZdBr9PmAjeNIXeREgmflgHvhvjvLVSiVValUpkQsSW6iRIxb4lxrzUZFFQAtbUFhlmQLdGG/Q4Ss5KOj6YKnULD1e56bcumGasxZQ49A7gwL2+X98AGylEloPIyI+04r8TyxV2A/EJP02GLeXIFQx0MnrjziFPU6GbWjAUs1T06Y32+u04zEnEKZFTUSSDYDkD7YzABOBcFr5nXQRgPTrYE7gclHXngpwXKLSrtTYkunpgLIkdT0wx+A8ir5ll206Sb+qI2B94+WCHAuE08xnM5rlWpsIYGPiLC/bbAUcy6FgaS6BTAMQUlvxEjryjFujxdmW0wDtOC/FvCjJ6jpZATcEn3m2+F3L5Hy9bgEKxG69TFsBfesRE6rd/1wV4dxOppKD1apXSTO/SML71GHOOY7jlvvhg4Pwyq6rVolT/1CV9x1wC/4O8OlGSJ8ynUIM3PoH9cO3iticrqqQCr0z/3RaecHC/ls69HN1NCh6odi6Ly1qCSAOeI/FmbfN06Q01KNSnUkgq2g8pJjl098Ad4BkQwSrTdTb1DfQ20W2sdsX6vAT/EishAiJWOfM/MY5/4Yrvlc04LCAAGuFWoJMMmoDURzEzfHUaWcBUVEkggEEc/3+uAo8dyq18lmAbwrEditwfeRjgy1GVlffSIM9+R/rj6GyuUmm6kk6wQZt8U8vnGOF5LhIrP5bTOk3i8r1A5YD2gHq0yrC1gGIIKjqeu+OocQ4QtRR5cEmBO4IAtpvGEXgGUBDLqsRAHSDeP30we4UHDGmNRCXAWYEk7dpGAjz3BtAsFMc5BHzwttTJa/KIAvHS364dip9W1jzj8+lsVatVd1Cg9haw64BR4qAaVwREG9sZgnxDI6xYyD+Egbnp88ZgFyhxOpl+ItpIXWV/EATIAHqggT7fTD9w2lmf4ipWFNjoim2gcxdhpmXF78+mOfcbyocU6odSSqAhWlyR8RJItvAkdcPHDONGlVo+ZVFMtpLPVVlBuRoEW1EkEuReT8gcMlnHKM1RPKCmAfUA25+BgCBYb98CM5xdVKkgurbyZHyAwVPE6eaBRiJG+llbtJZSRy2PbAbMZ3L0QKRRmO4YjeTyggwIwGBspmG20GxtbcfS2JsnwqtQGrKVA+/pcRqg9Ov9cL2bZLlCYG0jp1OIKXF6ihQrMCpnnf374CLKl6WZNRvMFXUHfUjhhLepmj39vpjrFZ4a5kdMc/zHiV2hqiUqhWNJdZ0n3B9sRZjxbWdrekSJPWNh2HbAPpWnpOrSoE3b774p8P4iroChRlm6j4l3gGTvbthZpeNKgF6aTfm3a/PG1TxqsEmgB3VgI7XXAO1SuFEkhVAkmQABzJM44tl6jU81UdIK62AIII9RtcbWjDTxnxwTT0UqYZWVkdanIMIBXSR33HTCjwqhpIlnUC06SSe5t6hgC3GlbL1aNSkTozCAxG1RIDLPcEfQ4Y/DmfHnknZlZW7aYPL5498SZenV4WrUpLUAKiRdiV+MDrMkfPC7wXimmrSc+kerzBYadQFypvyucB0IZBWaXUXHpG4j23++KeeywWmWCAXsoIH53OJeN5Wq8eWTIHK0+w+uFrMcQrgHzVIIG8H88BQztP1SwIt8MHY4zHtfOB4vy3+vzxmAL8O4ZVoUlpvk6TlI8usjwWI/E6MLWiwnFzjnF6SgCqi1J7g/Mg8h+mKfEvFFIUpqFtYEBFKhWPdgdUfQ4QuIcebMPqaF1SAAS0W26/WcA98O4rlyxSn6FktawIiI/Wd8F0ZKhQMoJNgIPp3+Izz6bnHNuD5Z2aNREEA8zHsPvGHetmMxRoEUFsLMwhnA/3CBv3+3PAGsz4Yo7lSqmLfDP/ALiJwKzPhSjB0uQeVwRboRvywCy/iB0ZndTWEMPU8ML7zzjpGGDKeKqbaRoNNiN2dOXUdx0jAC+IeHXogEXDz7g+x2mcVMhwSqaViHJjoCI5lcP3kJUfWGI1CCAZEWMR78xiU8NRzrVoMWIgR/UdjgEJ+EVE+JGg/wDpt3kDFMBVJEWx0ps0yWqiQba1H/yHK3MTiOrwihWhlgAdADP27YBV4RxDLxD0xy3WdpvG+L9ThWSzAVx6XUGNDwRNmEGxmOmLGc8HUdUoXG8jf5DY/TArNeCHBPlurmOdj/TAE+JMUyrkUiyohDICA2n8TJ1IW4B3gY5blq2pDpYt6SDqIJPe4BAI3i2DvEMxWp6qVSqafp9SlhJXYhATPvE7404T4a/j6rgt5ZRfUyiVhoCqD1sSfl1wHS+HVGakrGxI2EQIHpuOxwMznEEZdIU1Sf8AcsAbWDEflfBU2TSraYEA9YEA4R87nK9FyNZ5yfvIjAFq3BEYgvop6raUa19rmZ+2MwHqcR1KHqNLn7R+WMwAXPeFnMsvqHO0RfYY8XwbVUhoUmLJ15GDcA46JQ4XS0gaf925J5e/fBHL5RAoMXWY3t+4wC3T4OqgNl1OpgT6l+E8ldSIbn9uuPU8Ou9TzGdwwH/DYooO5JXVY8tothmdYFuUc++KNO7Tzv8AngA2Z8MyCwYsWImdN+uwH+cD6/hApfVJi1v3NsHqgspv8fX3/pi/UpjVEWkj5HAK1HJ1VA0NF7gE2+U4uZTPZmmYdwy9TE/PF5qQDOALQftcYF06hbXJm8YBhy/HPSJWRPz7RiSrVQEsreogQRa//Lz++Ftax8s+/QYg4fnXOmTPqbkOo7dsA30/UTqO28b9rf3xn8UgNzc9tz/jA0VSKJafUAb/ACGNmPpZuekX+RwEnEOFUK4TXT1aTYsBIB68/rj3IcLFIQsqwnckh7kbTG0Ylym3sJ/PFXJV21kSblh9NsBZr1nVXJpzF7SR3gRvgdlMxTrrKreYIcXUxYW5R+WCucrNBudwMDmpBIZQAXI1d9+W3PACn8NA1NXp0sTAJ+x+f649wc0hgZv6Z/PGYD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34" name="AutoShape 6" descr="data:image/jpeg;base64,/9j/4AAQSkZJRgABAQAAAQABAAD/2wCEAAkGBhMRERQUExMVFRUTGRsaGBgYGBobGRYfHBscHRgdFxgbGyYgHRomGxoeHy8iJCcpLC0sGyAxNTAqNSYrLCkBCQoKBQUFDQUFDSkYEhgpKSkpKSkpKSkpKSkpKSkpKSkpKSkpKSkpKSkpKSkpKSkpKSkpKSkpKSkpKSkpKSkpKf/AABEIANsAiAMBIgACEQEDEQH/xAAcAAACAgMBAQAAAAAAAAAAAAAFBgMEAAIHAQj/xAA/EAACAQIEBAQEBAUCBAcBAAABAhEDIQAEEjEFQVFhBhMicTKBkaFCscHwFCPR4fEHUkNygqIVM2KSssLiF//EABQBAQAAAAAAAAAAAAAAAAAAAAD/xAAUEQEAAAAAAAAAAAAAAAAAAAAA/9oADAMBAAIRAxEAPwCtXaijKCZWSDqgEgmYMG0bYJ5OpcUkUMApaA07zJYm4iIjAvN0lBRRJvIIII5nsZFvpgnwqv5Ydg4IBCE6YMaTsO5+dsBZ4oCtQID+EFiw+EH4VAG5MHEw4uVAJQEEgLJ0X9oM4D5fPa6hbd3PpufSOi9z+mCnH1dPJhmgTuABMf0nAGqFJrF+1hcA4G5+sr+gRB3i0x9sb0eNqlAXlgLk2JJ7dsUabFzF4N9pwBbK5ceXAaIE9fvjfMhUKwBJIAOx+vbHvCHZh6SIFrg36/LE4pgsoJ1QwFotf2wEAy4kMCk++3z+fzxDWEwoZD3LwOsEgSMQV8irM7BFEKx2ENd5b3x7TprDaaanSk3UbEMGJ72wFmpRZSGOlgSAYMlfpvicZ2jMGssm1yRz2virkc6lJWKgAA01ttPqmY2O2/bBTP8ACqFcRWpK5YQGi47354DShXp19RU6lRipHcDb7zgRx/j9PKDRJ1sJHpO3v+KOgvhS4z4YOVvQqtTpyQCzkTy9KgC37nAjJ+IM040F/Ng2hS1pvAg2wA3jfEEqVAy0QbyCxaLG3xDkRecDaupiTUIZ+gFj7xN8OOb8PZysBUqowQbwkED/AJRzj2wMq8KWyU0Zi5u7AixsQANuRnAD+G0ldh6AzXIQKWMDckAgbW3x5hqynh/yVrkwxXTTlV+GQfi7264zAGa2XUIxEgU9N3GnXO8RtAY2xU8x0kNJBkg84ECT+mLVZgKDBpMTa1iG/ON4jEPFH9ckwoURe/f+mAlyHD40lAZsJ2jlP5nF7P6mhQZAEHUP0+WKFCsTEFgAASBuP9ojpi5nKzVGCrNhuTt7R0wFevT3EkQFgHc/PBHh2QZASWBBAiDc+5wKolagVmneD3AEjB3J59DKSLDpb2GAL8NyYCjrf7/pijxilmqLB6SI43IJ0kxyPXrIiO+C2WPoUzt3tjXiCrVXy3Eqxg3/ALYDnB8cEMwIsfSZ3QXkA31CT2++Di+Jcs+spUEEbBb7nttfEWW8PUlViqgkMbRaB1MYir+GhINMaRy6E/W30wFKtxug1SoyCqGMSQIWBPxAkDnij/4hmc0DSo1XcCSyg2UT+MjYezdbHDF4W8L03eo1YeZGnSLgXLXI57c8MFfgKNTFOkfJAsdAhmHQnmfed8BzijwurmqgoCo9Up8Wokqgm5AJ2x0DLcApZOkz0VPmaNAbcknYwNr3xPwvgK0KzmmAEKiPtN+fzxp4uqxTUATMtHWIA+5wEWTdgqDcaSHGkiGi2o9dXXEicARQh0lqpBM+9r8h1nArO1NVEanYh1LQTPqgW74uZrihCUSGaGuQswbW9Q7g4AlwPg601qK6XdpOqCIE+odLn8sZiXgXF3qBhV+JIGlVPTcnmTj3AJLUwy1KbWMEmedt/wB9MV85RmNQJ1oO5SLG30tixxIsssIXTZYvI6fMYjrZyaa1ohUBFjH3wErqAgcNOuJbp0t72xZKk0QdWlyDbaRzthSyWcap6dR+L0gH0gHr9sE21OQDsdoNwed/vgLOXzY0Kxgerp2vi/wpSSGEDtHXrgZ5CgxYibE/i6x7YkLhWCoWgkbEkX6j5b4B9ynqpggTMwNp62jE1Oj8JJupjbr3xHwaDSpk7xb9cSZoEgAESDN9sAKVmCHRGmYNt55iOm2PKNElQGZgQbSN4mftzwQRCDdKUm5Im+I6uX1DVoSe4k/lgIOBqNVeDI9O/Yt9cEVtPQ/XEAy55BLm8TNjzxPXX0SCR3AvgJ1eNpwI8VsvkgkkFZgi9zA+mCdHUT/TbCj4z4ovnU6AnddUbb8z7fngNszwSoq01PqVPbvYXPLFvM0hpCavQFg8tv3c4jy+osZdjDFRfv8A0jBCvKq3rYlJiSBzIva+2AHZbhBrqFp1dJE21fFyk9f74zBmjMiGIjSeXME2t2x5gOb18wzOqsYHra3M+kKJ5SWxto1ZYi5hxIP4ukjtjFoKWZpBUFVEdbu0DqPR9ce5Z2Arr0ZSLXkyTPyH54DXLUVWmDzE+8Ei376YvIykAC09BtiJqVxHK5E/fG70vi1GJv1PfngN8vSHw9DckzvyHfriWgASJgCYFvy3xXQE72URP6T3OJqFY6wIAIO/fAN3Da+mkvvG4ge+CFMhmmx3tzwP4XS/koQJInsDGL1MEzMGNu3W/PlgJP4YaYG3yxOcvtfbnGNGrgRefkfucb0K4IvY98BlCiZM7/T6Y84hXFKkzH8O3c/5xJRqgbmMVPEbTlyLeojAV6fGAMv5sReAJmT27YQswmqstRjPrufdhPzwVqBiqqDISYHX3wMpO6V6Zj0zcEWJEWg74BppqwckEQKl/Yk4stpRJmQykzuZhsKnHuNCfKKaWO4Vfsd/2cVaNFgQCgIHU/WYwDrX4ilIS2oqXpr6erDSPlJ54zC7mM6TT/8AKVfKK1BcEtpMxMHcW2xmABZZZVSFILF222khR/2oD88ScORQ9Y3uqnr/ALhYdb40zOb8t/LCamQBSJHIDUfecbUssxqwotUVB7A6p+cYDfLLJkknvzIG32xLUNpC9zqn7YtVsuquw2AMR2xW1jUQDdbkc7zGAq1LhYB3kjuOfti7k1gi1zeek4ipsSxIEXH7ti6tNRva1if8YC9meLVKH8KAqmlUDeZLEHcAaAAZ79Bhso0w1PUp9OiQPcdcK1bN0QlJS482+hYkEE/C45A8u4w35LKCnRUK/mKwMNtvJj5YCm7nXAchQBZfY8+v98aUHqgXqVD6ug2nbaxxJWUB13Ej5mAY023xpTWIgufVeIIMGwPe/LtgNMhman8Qg8xypL2YAAgKDyG8488R8Q2pgD0wTO22377YkoV4rLqJA9ROqLekDkN8CM26klmIEAmT0G+rpgKlRZEgjnMWwM4lQaaI6uAT/Q4M8IpfxVHzcsUqgH1KD6gJPLmDHLAzPkzSEAHWPlGx2/cYCvn6SCugBi4tz5z8sTQdW0+/zxY4zSHnKecCO0H/APWIEqtBMCRYA7nvgLlekKdNGFUaXEHVuT0QDcX3x5gLUzRBBc3ixsAq8go5dZxmAWc7UqUgMyynVUYsdQJK6mYqGYCASZtysOV9uHcQq1qcwbMF9O5CgtqN9wWA+uDniHjaCnUy49IKjTTeWKgkSFiw2mftgaSD6CdPpp+oWjUXP2AH2wBbL5lqazVUgsw0TBkMLTfaR98e5QEozKCC7QO0mP74B6HSoKas7iJggRYW32nBilmCKb+gIFFjMgmIt2wFzK01WoVYwS1u9hucK/ibjNRc29N1K06a/wAs8j1Ynryww5bLSoZ5LKtipuekTvt9sVv/AAOpm3/iM0pXL0gQFvLFQCNZFyNV7e2AG+FeDVauZy1cuop+aJpydZ0gkFrW5WN8dc8N8bqV10VAqhw3lwIVoJsvYCBzm+EbgOfpCkgUrTrJKkSQX2IOnm1uRG+PfDPHjSXMeezBv/MparCbqdA258v0wDbW4u61QmlXgCIBJFo5HaxxLl88GAsmroQZkdROFbgtYoaheoFJgiI9QiIvtBvgmKD0qb5mGqIbMREpeG1dACJnAZxzMZiQ1AUjBuhkBvmCYwFyn+qbZV1TMZZVBY6lT1FbSbxJH64O8Jz9LyaKn4lMEwbnbf8Ae2OceI+G1fNdkpOULO6hluQD6jq25/fAdZp5ilXoCrkai0dT638sLcdSORj8sQcZ4M2gViQdBDVBpiAR8Xcb8hjjXD+I1spVWtTeFYQyR6XU3YRjrfgDiqOPKd2aWY0la8UmUaqTHnBmCdxHfAA+IcRSpGhtWpTflus/KMRcEzK16tWkSlPy5CsWiQFBZvhgwdQ3Gwvi/mPCLKZpfzEU1FOkeqmNVgw5wBY88KRppTqOp1swZiqtID6pgaY1TOAYcpxullKyVK5SFDQoGpiJBRlXpuZJG4xmAtDg3kslerURg7MrlwQFB/3auc22ttjMBa8R8MTzaRpKWp6mXWpACh7oGkT6WIAOxBjcX0yGbQvXSpT1AMoCkxAA9MncSADbF7JuDURMwFQurMRr9B06QCAfVNjYEbDAXO1XkZimtqnlSnMRqFucEEXjAXcrXRQxFO9VdAOqU1dY3Wx27DEmQfSjMLFiIt0BMHqZ/LGeIUXRTZWlmshUfDpNtzc3v8sLvEuIPl7sZmQpSI6wVN5nnOAd0DVBq1Bpm87iJ94v+eFnjXEMzVrpTphmpKVBpiQr6TqIlbx1iJxR4L4zcegkKOW5I3/COeGPw0j0wKlFw3lj1CqUViBPmHfV3LGLxe+A8qceOZ8uotIUMwhYkh9QNo0mVBjqPvgFx+oammqzXUkFRACITPptaDfnN8RpmHrZirVy4kudXksfVTmSzKDBZTv2xvn2DW+IEEEgSfr88AX8M1AQ1gtReczqU7W59MNvBfEnkK6Oq1aLn1MkyJEN6CTbY745f4U4iRTVmkmkedrWgdv7Ye8lw/0q1IB1mdQN9/VaLHlGAJ08/R1tRy7tUCDV6wFEqLeqY53MY9yuVTNorcQpLRfVqVPMLFVj1CoukBQbGbjvhE8XcLWkdKT/ADLwRMd77YbeC5M5CFqMauhE1amJKBwTzvGpTA5fPAV+OeD0TMUly9ekFIqsNRDBQukqrEtYMSRbrtgjwWouSoUMx5boXdkcQBTUGYjmNh9Dhg4plRWzNDR6XEloHwpaZPIk2Hv2wD/1Y4rTSlRo6gGaoWIHZY26X++AF8ezdQZ5DSzD01rAVLOQjHZri0SCfnhWqV69HNPX069EMSwkiZAhjznninxDNFqZVoARvSByuCYxFkvEBeiadSmGYj0uRcX9XvawHLAEatd866PmWLatSgLupiZAmCfc7YzAermgt1ElfhifiNvqB+eMwDF4syJqmq4BZyNNMR6QnMkmNLFpjrHfFXh/HVrioaiIXfTpUKRoUcgegH5YLVPEVLN10qUafmFy2pT/ACyinmxOw732OJuMGlSqeQlNC1QU6k0400xMEA9IE98AGyLa6jFgYVgVAPKYMHlgtU4WmZ1IBCydJ6W5YEIvlMzOd5B2uDO3f2GIqvis0wqhA0AGS0C/UAHAWqHgtUU1fN0hL+oDSTfc8hgZxL+Zp0kCmpljNnjlPTv7YqVuP1XtUQMAZ0ydEi9hG/vijm+I1GF/SCCYW9u553wFjhsiqH1DUTqVuanlB7TEd8FXzdY1nIAKPBCsm3ULcECZxS4NwUsNZaZtvfe5/LBviHDSiBUcw1tRAlRN45dNxgF+jnaWXqMRBYNLKWMSbiBptE9cdE4bnV0pUp3VxBIPPlOOb8Q4Y3mup+JobUOYjpgrwTNNlUcG6lTv1ixA98AzVOHVM9nFdSBSDKq3uQu57zfFrxjnGGe8qlLNmGoBgtzCMxKgdw0doxt4C4kioNf/AA7L3tz9sFuAoi1cxnalg4C03b8IGrXpOwmRftGAP5nNjI0atVxqqm7AG9p0qD9fnJxx3jnEGzdfzH3E7ffT2m3sBjqXCwc5mNTD+TT2Ui51CJYciRsOQ98cu4j4eqUq1SkFJNA6dew0zYljYSoG5wA3iGcGgrA9ULNpE88a5LIqTGqwvIB2O/0jGlZKSMJOpjyWyj3ci49hiDMZ92XTAVW3VbCw5zvuN++AtPUWnVBQzpkhQJsTuTsMZiilXQ0ESxj2I5YzAF6nh8tVOmEFOkrFRsQ2vf6YzJvC5eobEhwTeZBET8sFeE8bOY/iqzL5bLQRWXSQsguAQDyMk4EI3opz6Qpf5SFIEnsMAx00p1vVUCkSszYwymRPuBhY4twhKNVgralIlbj92wTU6pANo+vT53wTyuXVwNSgiQRKz3wCKXn5jb7TPLENVSZJ5/5FsdUfw3lWI/lHV7kA+w54scR8P0UovpoiWU6RF9iZ9hzwCl4fqq9He4HtHX9MacSzJ06Bc6gFjmCd79Dix4YoU1pIwYHzBJifzxU8UVAGpBSQymbWPLAMXBPDdLM+Y9TXqQhAwaBtPMd8E/8A+fJVcU2qHy2Vl1CNaG0N0IHTEHgR9Qrjcelo5XBH/wBcXM5mgzV0q02ZVtSIJWDALEruTLLe9uW+AVqtL+DLUS1k16jbVUCmJUTfYc+eJ8tx+rmFisq5bK00/lK7AaybSxN3bnCrA74ocZrmiaVR0119MFm2pRyVVMcxipRXzaPmVTqqu0IW5Kgljp2FyB8sB0XgeeZhU8uqqIz6mdwRyUQiEgnbckexwv8A+pHDghpQ7urKTLGRIMSAAALHkOuC3CGUUWQgCxZZJnck7408fZTXl6NQC6RboHEX/wCpPvgOaeSZGm82a1x3GMKqrWi2+8dZnFzLUxrUsYEH2+uIK9TWWI5n6jrtgKGeQa9XNhbqce4t53K+qmQJsZjYCRBP1xmAZeJcQ15PNspEU4jncCbfXAelTP8AMpuCdBVhAPPn3tiTIKg4PXvJbWb9YH3xb4rmketR8uqk1aCa7ixAi8m088AN/itLmJYHb/GGPJ0ioAcn0m0b/cYF5rhD06lJSoIbTpYEFTEbEW+WHOpwWkx1SwYDadsBYyNWaemZi99x/cjFni7NToVKxXUyoxgSSBGwA95Ptgdlay0wNJ2PPnHPviXj+TzNdQcuwpjSQxJhYO/zt0wHMfDCuquzPAO4m3vGPPEOYkowe97722P774p8DFSpUCUheoQF6GTCmDt/jDh4t8EDLjLg+skkPN9bECCOggEfPASf6Z5kKKru6qIUCeu5ieQthyz9OlVdSzyV/BPUbwL7YWOAcF00NCgltWo8zEDBPw/RTzoIAaW5b9u0YBR8QeHcxQFSoV/lyYYEFQs2Bvb2wtvxV3AQcgQCI9N5253x1r/UoMvDiFUQaihptpBMj3k2+eOQZdBr9PmAjeNIXeREgmflgHvhvjvLVSiVValUpkQsSW6iRIxb4lxrzUZFFQAtbUFhlmQLdGG/Q4Ss5KOj6YKnULD1e56bcumGasxZQ49A7gwL2+X98AGylEloPIyI+04r8TyxV2A/EJP02GLeXIFQx0MnrjziFPU6GbWjAUs1T06Y32+u04zEnEKZFTUSSDYDkD7YzABOBcFr5nXQRgPTrYE7gclHXngpwXKLSrtTYkunpgLIkdT0wx+A8ir5ll206Sb+qI2B94+WCHAuE08xnM5rlWpsIYGPiLC/bbAUcy6FgaS6BTAMQUlvxEjryjFujxdmW0wDtOC/FvCjJ6jpZATcEn3m2+F3L5Hy9bgEKxG69TFsBfesRE6rd/1wV4dxOppKD1apXSTO/SML71GHOOY7jlvvhg4Pwyq6rVolT/1CV9x1wC/4O8OlGSJ8ynUIM3PoH9cO3iticrqqQCr0z/3RaecHC/ls69HN1NCh6odi6Ly1qCSAOeI/FmbfN06Q01KNSnUkgq2g8pJjl098Ad4BkQwSrTdTb1DfQ20W2sdsX6vAT/EishAiJWOfM/MY5/4Yrvlc04LCAAGuFWoJMMmoDURzEzfHUaWcBUVEkggEEc/3+uAo8dyq18lmAbwrEditwfeRjgy1GVlffSIM9+R/rj6GyuUmm6kk6wQZt8U8vnGOF5LhIrP5bTOk3i8r1A5YD2gHq0yrC1gGIIKjqeu+OocQ4QtRR5cEmBO4IAtpvGEXgGUBDLqsRAHSDeP30we4UHDGmNRCXAWYEk7dpGAjz3BtAsFMc5BHzwttTJa/KIAvHS364dip9W1jzj8+lsVatVd1Cg9haw64BR4qAaVwREG9sZgnxDI6xYyD+Egbnp88ZgFyhxOpl+ItpIXWV/EATIAHqggT7fTD9w2lmf4ipWFNjoim2gcxdhpmXF78+mOfcbyocU6odSSqAhWlyR8RJItvAkdcPHDONGlVo+ZVFMtpLPVVlBuRoEW1EkEuReT8gcMlnHKM1RPKCmAfUA25+BgCBYb98CM5xdVKkgurbyZHyAwVPE6eaBRiJG+llbtJZSRy2PbAbMZ3L0QKRRmO4YjeTyggwIwGBspmG20GxtbcfS2JsnwqtQGrKVA+/pcRqg9Ov9cL2bZLlCYG0jp1OIKXF6ihQrMCpnnf374CLKl6WZNRvMFXUHfUjhhLepmj39vpjrFZ4a5kdMc/zHiV2hqiUqhWNJdZ0n3B9sRZjxbWdrekSJPWNh2HbAPpWnpOrSoE3b774p8P4iroChRlm6j4l3gGTvbthZpeNKgF6aTfm3a/PG1TxqsEmgB3VgI7XXAO1SuFEkhVAkmQABzJM44tl6jU81UdIK62AIII9RtcbWjDTxnxwTT0UqYZWVkdanIMIBXSR33HTCjwqhpIlnUC06SSe5t6hgC3GlbL1aNSkTozCAxG1RIDLPcEfQ4Y/DmfHnknZlZW7aYPL5498SZenV4WrUpLUAKiRdiV+MDrMkfPC7wXimmrSc+kerzBYadQFypvyucB0IZBWaXUXHpG4j23++KeeywWmWCAXsoIH53OJeN5Wq8eWTIHK0+w+uFrMcQrgHzVIIG8H88BQztP1SwIt8MHY4zHtfOB4vy3+vzxmAL8O4ZVoUlpvk6TlI8usjwWI/E6MLWiwnFzjnF6SgCqi1J7g/Mg8h+mKfEvFFIUpqFtYEBFKhWPdgdUfQ4QuIcebMPqaF1SAAS0W26/WcA98O4rlyxSn6FktawIiI/Wd8F0ZKhQMoJNgIPp3+Izz6bnHNuD5Z2aNREEA8zHsPvGHetmMxRoEUFsLMwhnA/3CBv3+3PAGsz4Yo7lSqmLfDP/ALiJwKzPhSjB0uQeVwRboRvywCy/iB0ZndTWEMPU8ML7zzjpGGDKeKqbaRoNNiN2dOXUdx0jAC+IeHXogEXDz7g+x2mcVMhwSqaViHJjoCI5lcP3kJUfWGI1CCAZEWMR78xiU8NRzrVoMWIgR/UdjgEJ+EVE+JGg/wDpt3kDFMBVJEWx0ps0yWqiQba1H/yHK3MTiOrwihWhlgAdADP27YBV4RxDLxD0xy3WdpvG+L9ThWSzAVx6XUGNDwRNmEGxmOmLGc8HUdUoXG8jf5DY/TArNeCHBPlurmOdj/TAE+JMUyrkUiyohDICA2n8TJ1IW4B3gY5blq2pDpYt6SDqIJPe4BAI3i2DvEMxWp6qVSqafp9SlhJXYhATPvE7404T4a/j6rgt5ZRfUyiVhoCqD1sSfl1wHS+HVGakrGxI2EQIHpuOxwMznEEZdIU1Sf8AcsAbWDEflfBU2TSraYEA9YEA4R87nK9FyNZ5yfvIjAFq3BEYgvop6raUa19rmZ+2MwHqcR1KHqNLn7R+WMwAXPeFnMsvqHO0RfYY8XwbVUhoUmLJ15GDcA46JQ4XS0gaf925J5e/fBHL5RAoMXWY3t+4wC3T4OqgNl1OpgT6l+E8ldSIbn9uuPU8Ou9TzGdwwH/DYooO5JXVY8tothmdYFuUc++KNO7Tzv8AngA2Z8MyCwYsWImdN+uwH+cD6/hApfVJi1v3NsHqgspv8fX3/pi/UpjVEWkj5HAK1HJ1VA0NF7gE2+U4uZTPZmmYdwy9TE/PF5qQDOALQftcYF06hbXJm8YBhy/HPSJWRPz7RiSrVQEsreogQRa//Lz++Ftax8s+/QYg4fnXOmTPqbkOo7dsA30/UTqO28b9rf3xn8UgNzc9tz/jA0VSKJafUAb/ACGNmPpZuekX+RwEnEOFUK4TXT1aTYsBIB68/rj3IcLFIQsqwnckh7kbTG0Ylym3sJ/PFXJV21kSblh9NsBZr1nVXJpzF7SR3gRvgdlMxTrrKreYIcXUxYW5R+WCucrNBudwMDmpBIZQAXI1d9+W3PACn8NA1NXp0sTAJ+x+f649wc0hgZv6Z/PGYD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1447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1143001"/>
            <a:ext cx="1069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Black" panose="020B0A04020102020204" pitchFamily="34" charset="0"/>
              </a:rPr>
              <a:t>ACTIVITY </a:t>
            </a:r>
            <a:r>
              <a:rPr lang="en-US" sz="2400" b="1" dirty="0" smtClean="0">
                <a:latin typeface="Arial Black" panose="020B0A04020102020204" pitchFamily="34" charset="0"/>
              </a:rPr>
              <a:t>– Famous Bi-Racial Americans is due NLT 10:00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TURN IN – Google Docs </a:t>
            </a:r>
            <a:r>
              <a:rPr lang="en-US" sz="2400" b="1" smtClean="0">
                <a:solidFill>
                  <a:srgbClr val="FF0000"/>
                </a:solidFill>
                <a:latin typeface="Arial Black" panose="020B0A04020102020204" pitchFamily="34" charset="0"/>
              </a:rPr>
              <a:t>or Hard Copy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 Black" panose="020B0A04020102020204" pitchFamily="34" charset="0"/>
              </a:rPr>
              <a:t>Guided Notes (UNIT 2/PART 3)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 Black" panose="020B0A04020102020204" pitchFamily="34" charset="0"/>
              </a:rPr>
              <a:t>Interracial Marriages in the colonial period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 Black" panose="020B0A04020102020204" pitchFamily="34" charset="0"/>
              </a:rPr>
              <a:t>African culture (Retained/Lost)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 Black" panose="020B0A04020102020204" pitchFamily="34" charset="0"/>
              </a:rPr>
              <a:t>Great Awakening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 Black" panose="020B0A04020102020204" pitchFamily="34" charset="0"/>
              </a:rPr>
              <a:t>Gullah/Geechee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 Black" panose="020B0A04020102020204" pitchFamily="34" charset="0"/>
              </a:rPr>
              <a:t>Comparing slavery in the different colonial regions</a:t>
            </a:r>
          </a:p>
        </p:txBody>
      </p:sp>
    </p:spTree>
    <p:extLst>
      <p:ext uri="{BB962C8B-B14F-4D97-AF65-F5344CB8AC3E}">
        <p14:creationId xmlns:p14="http://schemas.microsoft.com/office/powerpoint/2010/main" val="246356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</a:t>
            </a:r>
            <a:r>
              <a:rPr lang="en-US" dirty="0" smtClean="0">
                <a:latin typeface="Arial Black" pitchFamily="34" charset="0"/>
              </a:rPr>
              <a:t>23OCT18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Why were slaves in the northern colonies less likely to retain their African heritage and culture compared to slaves in the south?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Isolation – Far fewer slaves in the north, less opportunity to share and pass down heritage and 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In the south, particularly in areas where malaria was prevalent, many slaves worked without much supervision and were able to share and retain parts of their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Google Classroom – </a:t>
            </a:r>
            <a:r>
              <a:rPr lang="en-US" sz="3600" dirty="0" smtClean="0">
                <a:latin typeface="Arial Black" panose="020B0A04020102020204" pitchFamily="34" charset="0"/>
              </a:rPr>
              <a:t>jhm11dr</a:t>
            </a: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0414" y="1478071"/>
            <a:ext cx="110364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African Culture Retained: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Memory of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West African heritage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Family structure </a:t>
            </a:r>
            <a:r>
              <a:rPr lang="en-US" sz="2400" dirty="0">
                <a:latin typeface="Arial Black" panose="020B0A04020102020204" pitchFamily="34" charset="0"/>
              </a:rPr>
              <a:t>and value of kin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Words, intonation,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music</a:t>
            </a:r>
            <a:r>
              <a:rPr lang="en-US" sz="2400" dirty="0">
                <a:latin typeface="Arial Black" panose="020B0A0402010202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cooking</a:t>
            </a:r>
            <a:r>
              <a:rPr lang="en-US" sz="2400" dirty="0">
                <a:latin typeface="Arial Black" panose="020B0A04020102020204" pitchFamily="34" charset="0"/>
              </a:rPr>
              <a:t>, literature and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folk 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Circle dances </a:t>
            </a:r>
            <a:r>
              <a:rPr lang="en-US" sz="2400" dirty="0">
                <a:latin typeface="Arial Black" panose="020B0A04020102020204" pitchFamily="34" charset="0"/>
              </a:rPr>
              <a:t>and funeral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African Culture Lost: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Animist religious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Nature languages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Ethnic identities </a:t>
            </a:r>
            <a:r>
              <a:rPr lang="en-US" sz="2400" dirty="0">
                <a:latin typeface="Arial Black" panose="020B0A04020102020204" pitchFamily="34" charset="0"/>
              </a:rPr>
              <a:t>– Ref. “Roots” and Kunta Kinta’s insistence on remaining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Mandinka</a:t>
            </a:r>
          </a:p>
        </p:txBody>
      </p:sp>
    </p:spTree>
    <p:extLst>
      <p:ext uri="{BB962C8B-B14F-4D97-AF65-F5344CB8AC3E}">
        <p14:creationId xmlns:p14="http://schemas.microsoft.com/office/powerpoint/2010/main" val="233774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0414" y="1478071"/>
            <a:ext cx="110364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Extended Families: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Means to show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importance of family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Methods of passing to the next generation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origins and heritage</a:t>
            </a:r>
            <a:r>
              <a:rPr lang="en-US" sz="2400" dirty="0">
                <a:latin typeface="Arial Black" panose="020B0A04020102020204" pitchFamily="34" charset="0"/>
              </a:rPr>
              <a:t> of their forefathers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Naming customs –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After the father </a:t>
            </a:r>
            <a:r>
              <a:rPr lang="en-US" sz="2400" dirty="0">
                <a:latin typeface="Arial Black" panose="020B0A04020102020204" pitchFamily="34" charset="0"/>
              </a:rPr>
              <a:t>or close relative to maintain heritage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Surnames</a:t>
            </a:r>
            <a:r>
              <a:rPr lang="en-US" sz="2400" dirty="0">
                <a:latin typeface="Arial Black" panose="020B0A04020102020204" pitchFamily="34" charset="0"/>
              </a:rPr>
              <a:t> were adopted from the </a:t>
            </a:r>
            <a:r>
              <a:rPr lang="en-US" sz="2400" dirty="0" smtClean="0">
                <a:latin typeface="Arial Black" panose="020B0A04020102020204" pitchFamily="34" charset="0"/>
              </a:rPr>
              <a:t>slave-owners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The Great Awakening: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George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Whitefield </a:t>
            </a:r>
            <a:r>
              <a:rPr lang="en-US" sz="2400" dirty="0">
                <a:latin typeface="Arial Black" panose="020B0A04020102020204" pitchFamily="34" charset="0"/>
              </a:rPr>
              <a:t>preached salvation to all – White and Black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This went against the mindset of slave-owners who feared that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spiritual equality </a:t>
            </a:r>
            <a:r>
              <a:rPr lang="en-US" sz="2400" dirty="0">
                <a:latin typeface="Arial Black" panose="020B0A04020102020204" pitchFamily="34" charset="0"/>
              </a:rPr>
              <a:t>would be interpreted as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earthly equality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Many African Americans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eschewed Christianity </a:t>
            </a:r>
            <a:r>
              <a:rPr lang="en-US" sz="2400" dirty="0">
                <a:latin typeface="Arial Black" panose="020B0A04020102020204" pitchFamily="34" charset="0"/>
              </a:rPr>
              <a:t>for their original faiths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The emotional spirituality of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Great Awakening </a:t>
            </a:r>
            <a:r>
              <a:rPr lang="en-US" sz="2400" dirty="0">
                <a:latin typeface="Arial Black" panose="020B0A04020102020204" pitchFamily="34" charset="0"/>
              </a:rPr>
              <a:t>was captured in revivals and led to a greater acculturation of Blacks and Whites and helped create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interracial churches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Helped create distinctly Black churches that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blended European and African elements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0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Gullah and </a:t>
            </a:r>
            <a:r>
              <a:rPr lang="en-US" sz="2400" b="1" dirty="0" smtClean="0">
                <a:latin typeface="Arial Black" panose="020B0A04020102020204" pitchFamily="34" charset="0"/>
              </a:rPr>
              <a:t>Geechee/Music:</a:t>
            </a:r>
            <a:endParaRPr lang="en-US" sz="24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Many traditions of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Gullah and Geechee </a:t>
            </a:r>
            <a:r>
              <a:rPr lang="en-US" sz="2400" dirty="0">
                <a:latin typeface="Arial Black" panose="020B0A04020102020204" pitchFamily="34" charset="0"/>
              </a:rPr>
              <a:t>culture were passed from one generation to the next through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language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, agriculture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, and spirituality. </a:t>
            </a:r>
            <a:endParaRPr lang="en-US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Ancient </a:t>
            </a:r>
            <a:r>
              <a:rPr lang="en-US" sz="2400" dirty="0">
                <a:latin typeface="Arial Black" panose="020B0A04020102020204" pitchFamily="34" charset="0"/>
              </a:rPr>
              <a:t>African cultures encompassed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music</a:t>
            </a:r>
            <a:r>
              <a:rPr lang="en-US" sz="2400" dirty="0">
                <a:latin typeface="Arial Black" panose="020B0A04020102020204" pitchFamily="34" charset="0"/>
              </a:rPr>
              <a:t> into their everyday lives.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Dance</a:t>
            </a:r>
            <a:r>
              <a:rPr lang="en-US" sz="2400" dirty="0">
                <a:latin typeface="Arial Black" panose="020B0A04020102020204" pitchFamily="34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story-telling </a:t>
            </a:r>
            <a:r>
              <a:rPr lang="en-US" sz="2400" dirty="0">
                <a:latin typeface="Arial Black" panose="020B0A04020102020204" pitchFamily="34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religious</a:t>
            </a:r>
            <a:r>
              <a:rPr lang="en-US" sz="2400" dirty="0">
                <a:latin typeface="Arial Black" panose="020B0A04020102020204" pitchFamily="34" charset="0"/>
              </a:rPr>
              <a:t> practices are all grounded on the music of the culture.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F</a:t>
            </a:r>
            <a:r>
              <a:rPr lang="en-US" sz="2400" b="1" dirty="0" smtClean="0">
                <a:latin typeface="Arial Black" panose="020B0A04020102020204" pitchFamily="34" charset="0"/>
              </a:rPr>
              <a:t>olk literature: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Africans </a:t>
            </a:r>
            <a:r>
              <a:rPr lang="en-US" sz="2400" dirty="0">
                <a:latin typeface="Arial Black" panose="020B0A04020102020204" pitchFamily="34" charset="0"/>
              </a:rPr>
              <a:t>used tales of how weak animals like rabbits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outsmarted</a:t>
            </a:r>
            <a:r>
              <a:rPr lang="en-US" sz="2400" dirty="0">
                <a:latin typeface="Arial Black" panose="020B0A04020102020204" pitchFamily="34" charset="0"/>
              </a:rPr>
              <a:t> stronger animals like hyenas and lions to symbolize the power of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common people over unjust rulers. </a:t>
            </a:r>
            <a:endParaRPr lang="en-US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Africans </a:t>
            </a:r>
            <a:r>
              <a:rPr lang="en-US" sz="2400" dirty="0">
                <a:latin typeface="Arial Black" panose="020B0A04020102020204" pitchFamily="34" charset="0"/>
              </a:rPr>
              <a:t>used similar tales to portray the ability of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slaves </a:t>
            </a:r>
            <a:r>
              <a:rPr lang="en-US" sz="2400" dirty="0">
                <a:latin typeface="Arial Black" panose="020B0A04020102020204" pitchFamily="34" charset="0"/>
              </a:rPr>
              <a:t>to outsmart and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ridicule their masters.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9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Black" panose="020B0A04020102020204" pitchFamily="34" charset="0"/>
              </a:rPr>
              <a:t>African American contributions to colonial culture: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Rice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, gumbo</a:t>
            </a:r>
            <a:r>
              <a:rPr lang="en-US" sz="2400" dirty="0">
                <a:latin typeface="Arial Black" panose="020B0A04020102020204" pitchFamily="34" charset="0"/>
              </a:rPr>
              <a:t>, how to cultivate certain crops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Music</a:t>
            </a:r>
            <a:r>
              <a:rPr lang="en-US" sz="2400" dirty="0">
                <a:latin typeface="Arial Black" panose="020B0A0402010202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introduction of words </a:t>
            </a:r>
            <a:r>
              <a:rPr lang="en-US" sz="2400" dirty="0">
                <a:latin typeface="Arial Black" panose="020B0A04020102020204" pitchFamily="34" charset="0"/>
              </a:rPr>
              <a:t>added to the English language,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folk medicine</a:t>
            </a:r>
            <a:r>
              <a:rPr lang="en-US" sz="2400" dirty="0" smtClean="0">
                <a:latin typeface="Arial Black" panose="020B0A04020102020204" pitchFamily="34" charset="0"/>
              </a:rPr>
              <a:t>…</a:t>
            </a:r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Black" panose="020B0A04020102020204" pitchFamily="34" charset="0"/>
              </a:rPr>
              <a:t>Comparing slavery </a:t>
            </a:r>
            <a:r>
              <a:rPr lang="en-US" sz="2400" b="1" dirty="0">
                <a:latin typeface="Arial Black" panose="020B0A04020102020204" pitchFamily="34" charset="0"/>
              </a:rPr>
              <a:t>in the upper Middle and New England </a:t>
            </a:r>
            <a:r>
              <a:rPr lang="en-US" sz="2400" b="1" dirty="0" smtClean="0">
                <a:latin typeface="Arial Black" panose="020B0A04020102020204" pitchFamily="34" charset="0"/>
              </a:rPr>
              <a:t>colonies: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Emphasis </a:t>
            </a:r>
            <a:r>
              <a:rPr lang="en-US" sz="2400" dirty="0">
                <a:latin typeface="Arial Black" panose="020B0A04020102020204" pitchFamily="34" charset="0"/>
              </a:rPr>
              <a:t>on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manufacturing, subsistence farming </a:t>
            </a:r>
            <a:r>
              <a:rPr lang="en-US" sz="2400" dirty="0">
                <a:latin typeface="Arial Black" panose="020B0A04020102020204" pitchFamily="34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growing population</a:t>
            </a:r>
            <a:r>
              <a:rPr lang="en-US" sz="2400" dirty="0">
                <a:latin typeface="Arial Black" panose="020B0A04020102020204" pitchFamily="34" charset="0"/>
              </a:rPr>
              <a:t>, the economy was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not suited </a:t>
            </a:r>
            <a:r>
              <a:rPr lang="en-US" sz="2400" dirty="0">
                <a:latin typeface="Arial Black" panose="020B0A04020102020204" pitchFamily="34" charset="0"/>
              </a:rPr>
              <a:t>for slave labor.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</a:t>
            </a:r>
            <a:r>
              <a:rPr lang="en-US" dirty="0" smtClean="0">
                <a:latin typeface="Arial Black" pitchFamily="34" charset="0"/>
              </a:rPr>
              <a:t>5OCT18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What changes happened in the Free and Slave populations as a result of the Great Awakening</a:t>
            </a:r>
            <a:r>
              <a:rPr lang="en-US" sz="2400" dirty="0" smtClean="0">
                <a:latin typeface="Arial Black" panose="020B0A0402010202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What were common methods of passive resistance practiced by slaves?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0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Warm-Up 5OCT18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What changes happened in the Free and Slave populations as a result of the Great Awakening?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George Whitefield preached salvation to all – White and Black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This went against the mindset of slave-owners who feared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that spiritual equality would be interpreted as earthly equality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Many African Americans eschewed Christianity for their original faiths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The emotional spirituality of the Great Awakening was captured in revivals and led to a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greater acculturation of Blacks and Whites and helped create interracial churches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Helped create distinctly Black churches </a:t>
            </a:r>
            <a:r>
              <a:rPr lang="en-US" sz="2400" dirty="0">
                <a:latin typeface="Arial Black" panose="020B0A04020102020204" pitchFamily="34" charset="0"/>
              </a:rPr>
              <a:t>that blended European and African elements</a:t>
            </a:r>
          </a:p>
        </p:txBody>
      </p:sp>
    </p:spTree>
    <p:extLst>
      <p:ext uri="{BB962C8B-B14F-4D97-AF65-F5344CB8AC3E}">
        <p14:creationId xmlns:p14="http://schemas.microsoft.com/office/powerpoint/2010/main" val="35120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Warm-Up 5OCT18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What were common methods of passive resistance practiced by slaves?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Break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Set fires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Leave draft animals unattended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Work slower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Sometimes house slaves would poison their owners in retaliation to harsh treatment</a:t>
            </a:r>
          </a:p>
        </p:txBody>
      </p:sp>
      <p:sp>
        <p:nvSpPr>
          <p:cNvPr id="3" name="Sun 2"/>
          <p:cNvSpPr/>
          <p:nvPr/>
        </p:nvSpPr>
        <p:spPr>
          <a:xfrm>
            <a:off x="2108200" y="647700"/>
            <a:ext cx="723900" cy="6477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Increase in slave population: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Importation of slaves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increased dramatically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Slave population by birth grew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Slave population in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VA and MD </a:t>
            </a:r>
            <a:r>
              <a:rPr lang="en-US" sz="2400" dirty="0">
                <a:latin typeface="Arial Black" panose="020B0A04020102020204" pitchFamily="34" charset="0"/>
              </a:rPr>
              <a:t>accounted for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61%</a:t>
            </a:r>
            <a:r>
              <a:rPr lang="en-US" sz="2400" dirty="0">
                <a:latin typeface="Arial Black" panose="020B0A04020102020204" pitchFamily="34" charset="0"/>
              </a:rPr>
              <a:t> of all slaves @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1750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Slave population in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SC and GA </a:t>
            </a:r>
            <a:r>
              <a:rPr lang="en-US" sz="2400" dirty="0">
                <a:latin typeface="Arial Black" panose="020B0A04020102020204" pitchFamily="34" charset="0"/>
              </a:rPr>
              <a:t>accounted for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17% </a:t>
            </a:r>
            <a:r>
              <a:rPr lang="en-US" sz="2400" dirty="0">
                <a:latin typeface="Arial Black" panose="020B0A04020102020204" pitchFamily="34" charset="0"/>
              </a:rPr>
              <a:t>of all slaves @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1750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Black" panose="020B0A04020102020204" pitchFamily="34" charset="0"/>
              </a:rPr>
              <a:t>Slave life in the North: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Small percentage </a:t>
            </a:r>
            <a:r>
              <a:rPr lang="en-US" sz="2400" dirty="0" smtClean="0">
                <a:latin typeface="Arial Black" panose="020B0A04020102020204" pitchFamily="34" charset="0"/>
              </a:rPr>
              <a:t>of the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Lived in the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Master’s 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Worked along side the master and one or two other slaves as an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agricultural laborer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In northern cities, slaves were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artisans</a:t>
            </a:r>
            <a:r>
              <a:rPr lang="en-US" sz="2400" dirty="0" smtClean="0">
                <a:latin typeface="Arial Black" panose="020B0A04020102020204" pitchFamily="34" charset="0"/>
              </a:rPr>
              <a:t>, shopkeepers,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messengers</a:t>
            </a:r>
            <a:r>
              <a:rPr lang="en-US" sz="2400" dirty="0" smtClean="0">
                <a:latin typeface="Arial Black" panose="020B0A04020102020204" pitchFamily="34" charset="0"/>
              </a:rPr>
              <a:t>, domestic servants and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general laborers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New England –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least restrictive </a:t>
            </a:r>
            <a:r>
              <a:rPr lang="en-US" sz="2400" dirty="0" smtClean="0">
                <a:latin typeface="Arial Black" panose="020B0A04020102020204" pitchFamily="34" charset="0"/>
              </a:rPr>
              <a:t>slave codes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Middle Colonies </a:t>
            </a:r>
            <a:r>
              <a:rPr lang="en-US" sz="2400" dirty="0" smtClean="0">
                <a:latin typeface="Arial Black" panose="020B0A04020102020204" pitchFamily="34" charset="0"/>
              </a:rPr>
              <a:t>– Slave codes were stricter, but not as harsh as in the south</a:t>
            </a:r>
            <a:r>
              <a:rPr lang="en-US" sz="2400" dirty="0">
                <a:latin typeface="Arial Black" panose="020B0A04020102020204" pitchFamily="34" charset="0"/>
              </a:rPr>
              <a:t> 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7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A</a:t>
            </a:r>
            <a:r>
              <a:rPr lang="en-US" sz="2400" b="1" dirty="0" smtClean="0">
                <a:latin typeface="Arial Black" panose="020B0A04020102020204" pitchFamily="34" charset="0"/>
              </a:rPr>
              <a:t>ssimilation </a:t>
            </a:r>
            <a:r>
              <a:rPr lang="en-US" sz="2400" b="1" dirty="0">
                <a:latin typeface="Arial Black" panose="020B0A04020102020204" pitchFamily="34" charset="0"/>
              </a:rPr>
              <a:t>of blacks into the larger northern </a:t>
            </a:r>
            <a:r>
              <a:rPr lang="en-US" sz="2400" b="1" dirty="0" smtClean="0">
                <a:latin typeface="Arial Black" panose="020B0A04020102020204" pitchFamily="34" charset="0"/>
              </a:rPr>
              <a:t>population</a:t>
            </a:r>
            <a:r>
              <a:rPr lang="en-US" sz="2400" dirty="0" smtClean="0">
                <a:latin typeface="Arial Black" panose="020B0A040201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The </a:t>
            </a:r>
            <a:r>
              <a:rPr lang="en-US" sz="2400" dirty="0">
                <a:latin typeface="Arial Black" panose="020B0A04020102020204" pitchFamily="34" charset="0"/>
              </a:rPr>
              <a:t>slaves in the north had almost no contact with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traditional African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Because </a:t>
            </a:r>
            <a:r>
              <a:rPr lang="en-US" sz="2400" dirty="0">
                <a:latin typeface="Arial Black" panose="020B0A04020102020204" pitchFamily="34" charset="0"/>
              </a:rPr>
              <a:t>of this, they had a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hard time retaining </a:t>
            </a:r>
            <a:r>
              <a:rPr lang="en-US" sz="2400" dirty="0">
                <a:latin typeface="Arial Black" panose="020B0A04020102020204" pitchFamily="34" charset="0"/>
              </a:rPr>
              <a:t>their African culture and traditions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Since </a:t>
            </a:r>
            <a:r>
              <a:rPr lang="en-US" sz="2400" dirty="0">
                <a:latin typeface="Arial Black" panose="020B0A04020102020204" pitchFamily="34" charset="0"/>
              </a:rPr>
              <a:t>they lived in such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close proximity to their masters</a:t>
            </a:r>
            <a:r>
              <a:rPr lang="en-US" sz="2400" dirty="0">
                <a:latin typeface="Arial Black" panose="020B0A04020102020204" pitchFamily="34" charset="0"/>
              </a:rPr>
              <a:t>, they started to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assimilate</a:t>
            </a:r>
            <a:r>
              <a:rPr lang="en-US" sz="2400" dirty="0">
                <a:latin typeface="Arial Black" panose="020B0A04020102020204" pitchFamily="34" charset="0"/>
              </a:rPr>
              <a:t> to the white culture</a:t>
            </a:r>
          </a:p>
          <a:p>
            <a:r>
              <a:rPr lang="en-US" dirty="0"/>
              <a:t> 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 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6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</a:t>
            </a:r>
            <a:r>
              <a:rPr lang="en-US" dirty="0" smtClean="0">
                <a:latin typeface="Arial Black" pitchFamily="34" charset="0"/>
              </a:rPr>
              <a:t>22FEB18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 NEED THREE VOLUNTEERS</a:t>
            </a:r>
          </a:p>
        </p:txBody>
      </p:sp>
    </p:spTree>
    <p:extLst>
      <p:ext uri="{BB962C8B-B14F-4D97-AF65-F5344CB8AC3E}">
        <p14:creationId xmlns:p14="http://schemas.microsoft.com/office/powerpoint/2010/main" val="26931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</a:t>
            </a:r>
            <a:r>
              <a:rPr lang="en-US" dirty="0" smtClean="0">
                <a:latin typeface="Arial Black" pitchFamily="34" charset="0"/>
              </a:rPr>
              <a:t>22FEB18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THE TOPIC IS INTERRACIAL MARRIAGES</a:t>
            </a:r>
          </a:p>
          <a:p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Grab a Chromebook and look up</a:t>
            </a:r>
          </a:p>
          <a:p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400" i="1" dirty="0">
                <a:solidFill>
                  <a:srgbClr val="FF0000"/>
                </a:solidFill>
                <a:latin typeface="Arial Black" panose="020B0A04020102020204" pitchFamily="34" charset="0"/>
              </a:rPr>
              <a:t>Loving v. Virginia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a write a one paragraph summary of the case before discussion begins</a:t>
            </a:r>
            <a:endParaRPr lang="en-US" sz="24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22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Black" panose="020B0A04020102020204" pitchFamily="34" charset="0"/>
              </a:rPr>
              <a:t>Comparing slavery in British North America to that of Spanish Florida and French Louisiana:</a:t>
            </a:r>
            <a:r>
              <a:rPr lang="en-US" dirty="0"/>
              <a:t> 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British start with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indentured servitude </a:t>
            </a:r>
            <a:r>
              <a:rPr lang="en-US" sz="2400" dirty="0" smtClean="0">
                <a:latin typeface="Arial Black" panose="020B0A04020102020204" pitchFamily="34" charset="0"/>
              </a:rPr>
              <a:t>and moved to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chattel slavery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French: Slaves from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Senegambia</a:t>
            </a:r>
            <a:r>
              <a:rPr lang="en-US" sz="2400" dirty="0" smtClean="0">
                <a:latin typeface="Arial Black" panose="020B0A04020102020204" pitchFamily="34" charset="0"/>
              </a:rPr>
              <a:t> would grow in numbers and reside close to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New Orleans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Converted to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Roman Catholicism </a:t>
            </a:r>
            <a:r>
              <a:rPr lang="en-US" sz="2400" dirty="0" smtClean="0">
                <a:latin typeface="Arial Black" panose="020B0A04020102020204" pitchFamily="34" charset="0"/>
              </a:rPr>
              <a:t>and gained their freedom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Large number of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miscegenated children </a:t>
            </a:r>
            <a:r>
              <a:rPr lang="en-US" sz="2400" dirty="0" smtClean="0">
                <a:latin typeface="Arial Black" panose="020B0A04020102020204" pitchFamily="34" charset="0"/>
              </a:rPr>
              <a:t>from white men and exploited black women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Hierarchy created </a:t>
            </a:r>
            <a:r>
              <a:rPr lang="en-US" sz="2400" dirty="0" smtClean="0">
                <a:latin typeface="Arial Black" panose="020B0A04020102020204" pitchFamily="34" charset="0"/>
              </a:rPr>
              <a:t>on the lightness of skin tone</a:t>
            </a:r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 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07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Black" panose="020B0A04020102020204" pitchFamily="34" charset="0"/>
              </a:rPr>
              <a:t>Comparing slavery in British North America to that of Spanish Florida and French Louisiana: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en-US" sz="2400" dirty="0" smtClean="0">
                <a:latin typeface="Arial Black" panose="020B0A04020102020204" pitchFamily="34" charset="0"/>
              </a:rPr>
              <a:t>(Continued)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The number of African slaves in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Spanish Florida</a:t>
            </a:r>
            <a:r>
              <a:rPr lang="en-US" sz="2400" dirty="0" smtClean="0">
                <a:latin typeface="Arial Black" panose="020B0A04020102020204" pitchFamily="34" charset="0"/>
              </a:rPr>
              <a:t> was small and most were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used as soldiers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Many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gained status </a:t>
            </a:r>
            <a:r>
              <a:rPr lang="en-US" sz="2400" dirty="0" smtClean="0">
                <a:latin typeface="Arial Black" panose="020B0A04020102020204" pitchFamily="34" charset="0"/>
              </a:rPr>
              <a:t>after converting to Catholicism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When the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British</a:t>
            </a:r>
            <a:r>
              <a:rPr lang="en-US" sz="2400" dirty="0" smtClean="0">
                <a:latin typeface="Arial Black" panose="020B0A04020102020204" pitchFamily="34" charset="0"/>
              </a:rPr>
              <a:t> gained control of Florida in 1763, Black and White inhabitants of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St. Augustine fled to Cuba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Plantation system </a:t>
            </a:r>
            <a:r>
              <a:rPr lang="en-US" sz="2400" dirty="0" smtClean="0">
                <a:latin typeface="Arial Black" panose="020B0A04020102020204" pitchFamily="34" charset="0"/>
              </a:rPr>
              <a:t>began to grow in Florida under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British rule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 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Black" panose="020B0A04020102020204" pitchFamily="34" charset="0"/>
              </a:rPr>
              <a:t>African </a:t>
            </a:r>
            <a:r>
              <a:rPr lang="en-US" sz="2400" b="1" dirty="0">
                <a:latin typeface="Arial Black" panose="020B0A04020102020204" pitchFamily="34" charset="0"/>
              </a:rPr>
              <a:t>and Native American </a:t>
            </a:r>
            <a:r>
              <a:rPr lang="en-US" sz="2400" b="1" dirty="0" smtClean="0">
                <a:latin typeface="Arial Black" panose="020B0A04020102020204" pitchFamily="34" charset="0"/>
              </a:rPr>
              <a:t>descent </a:t>
            </a:r>
            <a:r>
              <a:rPr lang="en-US" sz="2400" b="1" dirty="0">
                <a:latin typeface="Arial Black" panose="020B0A04020102020204" pitchFamily="34" charset="0"/>
              </a:rPr>
              <a:t>gain status in the Spanish colonies </a:t>
            </a:r>
            <a:r>
              <a:rPr lang="en-US" sz="2400" b="1" dirty="0" smtClean="0">
                <a:latin typeface="Arial Black" panose="020B0A04020102020204" pitchFamily="34" charset="0"/>
              </a:rPr>
              <a:t>vice British colonies</a:t>
            </a:r>
            <a:r>
              <a:rPr lang="en-US" sz="2400" b="1" dirty="0">
                <a:latin typeface="Arial Black" panose="020B0A04020102020204" pitchFamily="34" charset="0"/>
              </a:rPr>
              <a:t>: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British</a:t>
            </a:r>
            <a:r>
              <a:rPr lang="en-US" sz="2400" dirty="0">
                <a:latin typeface="Arial Black" panose="020B0A04020102020204" pitchFamily="34" charset="0"/>
              </a:rPr>
              <a:t> colonies insisted on strict adherence to segregation to maintain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White supremacy</a:t>
            </a:r>
            <a:r>
              <a:rPr lang="en-US" sz="2400" dirty="0">
                <a:latin typeface="Arial Black" panose="020B0A04020102020204" pitchFamily="34" charset="0"/>
              </a:rPr>
              <a:t>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The </a:t>
            </a:r>
            <a:r>
              <a:rPr lang="en-US" sz="2400" dirty="0">
                <a:latin typeface="Arial Black" panose="020B0A04020102020204" pitchFamily="34" charset="0"/>
              </a:rPr>
              <a:t>borderlands of Spain (Outside of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modern day Mexico</a:t>
            </a:r>
            <a:r>
              <a:rPr lang="en-US" sz="2400" dirty="0">
                <a:latin typeface="Arial Black" panose="020B0A04020102020204" pitchFamily="34" charset="0"/>
              </a:rPr>
              <a:t>) had a great number of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mixed race </a:t>
            </a:r>
            <a:r>
              <a:rPr lang="en-US" sz="2400" dirty="0">
                <a:latin typeface="Arial Black" panose="020B0A04020102020204" pitchFamily="34" charset="0"/>
              </a:rPr>
              <a:t>Spaniards, who were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more accepting </a:t>
            </a:r>
            <a:r>
              <a:rPr lang="en-US" sz="2400" dirty="0">
                <a:latin typeface="Arial Black" panose="020B0A04020102020204" pitchFamily="34" charset="0"/>
              </a:rPr>
              <a:t>of Blacks and Native Americans.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Spain’s </a:t>
            </a:r>
            <a:r>
              <a:rPr lang="en-US" sz="2400" dirty="0">
                <a:latin typeface="Arial Black" panose="020B0A04020102020204" pitchFamily="34" charset="0"/>
              </a:rPr>
              <a:t>royal government started allowing Blacks and Native Americans to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pay a fee </a:t>
            </a:r>
            <a:r>
              <a:rPr lang="en-US" sz="2400" dirty="0">
                <a:latin typeface="Arial Black" panose="020B0A04020102020204" pitchFamily="34" charset="0"/>
              </a:rPr>
              <a:t>obtain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hereditary rank </a:t>
            </a:r>
            <a:r>
              <a:rPr lang="en-US" sz="2400" dirty="0">
                <a:latin typeface="Arial Black" panose="020B0A04020102020204" pitchFamily="34" charset="0"/>
              </a:rPr>
              <a:t>and move up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social ladder</a:t>
            </a:r>
            <a:r>
              <a:rPr lang="en-US" sz="2400" dirty="0">
                <a:latin typeface="Arial Black" panose="020B0A04020102020204" pitchFamily="34" charset="0"/>
              </a:rPr>
              <a:t>.  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7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R</a:t>
            </a:r>
            <a:r>
              <a:rPr lang="en-US" sz="2400" b="1" dirty="0" smtClean="0">
                <a:latin typeface="Arial Black" panose="020B0A04020102020204" pitchFamily="34" charset="0"/>
              </a:rPr>
              <a:t>oles </a:t>
            </a:r>
            <a:r>
              <a:rPr lang="en-US" sz="2400" b="1" dirty="0">
                <a:latin typeface="Arial Black" panose="020B0A04020102020204" pitchFamily="34" charset="0"/>
              </a:rPr>
              <a:t>did Black women </a:t>
            </a:r>
            <a:r>
              <a:rPr lang="en-US" sz="2400" b="1" dirty="0" smtClean="0">
                <a:latin typeface="Arial Black" panose="020B0A04020102020204" pitchFamily="34" charset="0"/>
              </a:rPr>
              <a:t>in </a:t>
            </a:r>
            <a:r>
              <a:rPr lang="en-US" sz="2400" b="1" dirty="0">
                <a:latin typeface="Arial Black" panose="020B0A04020102020204" pitchFamily="34" charset="0"/>
              </a:rPr>
              <a:t>Southern slave </a:t>
            </a:r>
            <a:r>
              <a:rPr lang="en-US" sz="2400" b="1" dirty="0" smtClean="0">
                <a:latin typeface="Arial Black" panose="020B0A04020102020204" pitchFamily="34" charset="0"/>
              </a:rPr>
              <a:t>culture: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The </a:t>
            </a:r>
            <a:r>
              <a:rPr lang="en-US" sz="2400" dirty="0">
                <a:latin typeface="Arial Black" panose="020B0A04020102020204" pitchFamily="34" charset="0"/>
              </a:rPr>
              <a:t>roles/responsibilities of black women were often sexual duties and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childbearing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F</a:t>
            </a:r>
            <a:r>
              <a:rPr lang="en-US" sz="2400" dirty="0" smtClean="0">
                <a:latin typeface="Arial Black" panose="020B0A04020102020204" pitchFamily="34" charset="0"/>
              </a:rPr>
              <a:t>ield </a:t>
            </a:r>
            <a:r>
              <a:rPr lang="en-US" sz="2400" dirty="0">
                <a:latin typeface="Arial Black" panose="020B0A04020102020204" pitchFamily="34" charset="0"/>
              </a:rPr>
              <a:t>work and domestic work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(cooking, cleaning, rearing children/nanny)  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</a:t>
            </a:r>
            <a:r>
              <a:rPr lang="en-US" dirty="0" smtClean="0">
                <a:latin typeface="Arial Black" pitchFamily="34" charset="0"/>
              </a:rPr>
              <a:t>8OCT18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How did the “Natural Laws” of John Locke run contrary to the practice of slavery?</a:t>
            </a:r>
          </a:p>
        </p:txBody>
      </p:sp>
    </p:spTree>
    <p:extLst>
      <p:ext uri="{BB962C8B-B14F-4D97-AF65-F5344CB8AC3E}">
        <p14:creationId xmlns:p14="http://schemas.microsoft.com/office/powerpoint/2010/main" val="38337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Warm-Up 8OCT18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How did the “Natural Laws” of John Locke run contrary to the practice of slavery?</a:t>
            </a:r>
          </a:p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Life, Liberty and Property. In the scope of slavery in the British colonies and later the U.S., these tenets of natural rights were violated.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Slaves did begin to petition for gradual emancipation in Massachusetts, New Hampshire and Connecticut</a:t>
            </a:r>
          </a:p>
        </p:txBody>
      </p:sp>
    </p:spTree>
    <p:extLst>
      <p:ext uri="{BB962C8B-B14F-4D97-AF65-F5344CB8AC3E}">
        <p14:creationId xmlns:p14="http://schemas.microsoft.com/office/powerpoint/2010/main" val="336572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523" y="1413734"/>
            <a:ext cx="7046477" cy="521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O</a:t>
            </a:r>
            <a:r>
              <a:rPr lang="en-US" sz="2400" b="1" dirty="0" smtClean="0">
                <a:latin typeface="Arial Black" panose="020B0A04020102020204" pitchFamily="34" charset="0"/>
              </a:rPr>
              <a:t>pportunities for </a:t>
            </a:r>
            <a:r>
              <a:rPr lang="en-US" sz="2400" b="1" dirty="0">
                <a:latin typeface="Arial Black" panose="020B0A04020102020204" pitchFamily="34" charset="0"/>
              </a:rPr>
              <a:t>Black women in the northern colonies that did not exist in the </a:t>
            </a:r>
            <a:r>
              <a:rPr lang="en-US" sz="2400" b="1" dirty="0" smtClean="0">
                <a:latin typeface="Arial Black" panose="020B0A04020102020204" pitchFamily="34" charset="0"/>
              </a:rPr>
              <a:t>South: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In </a:t>
            </a:r>
            <a:r>
              <a:rPr lang="en-US" sz="2400" dirty="0">
                <a:latin typeface="Arial Black" panose="020B0A04020102020204" pitchFamily="34" charset="0"/>
              </a:rPr>
              <a:t>the North,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Black women </a:t>
            </a:r>
            <a:r>
              <a:rPr lang="en-US" sz="2400" dirty="0">
                <a:latin typeface="Arial Black" panose="020B0A04020102020204" pitchFamily="34" charset="0"/>
              </a:rPr>
              <a:t>succeeded as bakers and weavers.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But </a:t>
            </a:r>
            <a:r>
              <a:rPr lang="en-US" sz="2400" dirty="0">
                <a:latin typeface="Arial Black" panose="020B0A04020102020204" pitchFamily="34" charset="0"/>
              </a:rPr>
              <a:t>in the South, they had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few opportunities </a:t>
            </a:r>
            <a:r>
              <a:rPr lang="en-US" sz="2400" dirty="0">
                <a:latin typeface="Arial Black" panose="020B0A04020102020204" pitchFamily="34" charset="0"/>
              </a:rPr>
              <a:t>for work beyond the tobacco and rice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fields</a:t>
            </a:r>
            <a:r>
              <a:rPr lang="en-US" sz="2400" dirty="0">
                <a:latin typeface="Arial Black" panose="020B0A04020102020204" pitchFamily="34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domestic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labor </a:t>
            </a:r>
            <a:r>
              <a:rPr lang="en-US" sz="2400" dirty="0">
                <a:latin typeface="Arial Black" panose="020B0A04020102020204" pitchFamily="34" charset="0"/>
              </a:rPr>
              <a:t>in the homes of their masters.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 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How </a:t>
            </a:r>
            <a:r>
              <a:rPr lang="en-US" sz="2400" b="1" dirty="0" smtClean="0">
                <a:latin typeface="Arial Black" panose="020B0A04020102020204" pitchFamily="34" charset="0"/>
              </a:rPr>
              <a:t>blacks </a:t>
            </a:r>
            <a:r>
              <a:rPr lang="en-US" sz="2400" b="1" dirty="0">
                <a:latin typeface="Arial Black" panose="020B0A04020102020204" pitchFamily="34" charset="0"/>
              </a:rPr>
              <a:t>resist </a:t>
            </a:r>
            <a:r>
              <a:rPr lang="en-US" sz="2400" b="1" dirty="0" smtClean="0">
                <a:latin typeface="Arial Black" panose="020B0A04020102020204" pitchFamily="34" charset="0"/>
              </a:rPr>
              <a:t>slavery / Goal </a:t>
            </a:r>
            <a:r>
              <a:rPr lang="en-US" sz="2400" b="1" dirty="0">
                <a:latin typeface="Arial Black" panose="020B0A04020102020204" pitchFamily="34" charset="0"/>
              </a:rPr>
              <a:t>of </a:t>
            </a:r>
            <a:r>
              <a:rPr lang="en-US" sz="2400" b="1" dirty="0" smtClean="0">
                <a:latin typeface="Arial Black" panose="020B0A04020102020204" pitchFamily="34" charset="0"/>
              </a:rPr>
              <a:t>resistance: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Enslaved </a:t>
            </a:r>
            <a:r>
              <a:rPr lang="en-US" sz="2400" dirty="0">
                <a:latin typeface="Arial Black" panose="020B0A04020102020204" pitchFamily="34" charset="0"/>
              </a:rPr>
              <a:t>Africans resisted, or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rebelled</a:t>
            </a:r>
            <a:r>
              <a:rPr lang="en-US" sz="2400" dirty="0">
                <a:latin typeface="Arial Black" panose="020B0A04020102020204" pitchFamily="34" charset="0"/>
              </a:rPr>
              <a:t>, against their position as slaves in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many different ways</a:t>
            </a:r>
            <a:r>
              <a:rPr lang="en-US" sz="2400" dirty="0">
                <a:latin typeface="Arial Black" panose="020B0A04020102020204" pitchFamily="34" charset="0"/>
              </a:rPr>
              <a:t>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Each </a:t>
            </a:r>
            <a:r>
              <a:rPr lang="en-US" sz="2400" dirty="0">
                <a:latin typeface="Arial Black" panose="020B0A04020102020204" pitchFamily="34" charset="0"/>
              </a:rPr>
              <a:t>expression of resistance by enslaved individuals or groups counted as acts of rebellion against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system of slavery. </a:t>
            </a:r>
            <a:endParaRPr lang="en-US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The </a:t>
            </a:r>
            <a:r>
              <a:rPr lang="en-US" sz="2400" dirty="0">
                <a:latin typeface="Arial Black" panose="020B0A04020102020204" pitchFamily="34" charset="0"/>
              </a:rPr>
              <a:t>many instances of resistance show that slaves were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not victims of slavery </a:t>
            </a:r>
            <a:r>
              <a:rPr lang="en-US" sz="2400" dirty="0">
                <a:latin typeface="Arial Black" panose="020B0A04020102020204" pitchFamily="34" charset="0"/>
              </a:rPr>
              <a:t>who accepted their situation.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Instead </a:t>
            </a:r>
            <a:r>
              <a:rPr lang="en-US" sz="2400" dirty="0">
                <a:latin typeface="Arial Black" panose="020B0A04020102020204" pitchFamily="34" charset="0"/>
              </a:rPr>
              <a:t>they proved their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strength and determination </a:t>
            </a:r>
            <a:r>
              <a:rPr lang="en-US" sz="2400" dirty="0">
                <a:latin typeface="Arial Black" panose="020B0A04020102020204" pitchFamily="34" charset="0"/>
              </a:rPr>
              <a:t>in fighting for their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freedom</a:t>
            </a:r>
            <a:r>
              <a:rPr lang="en-US" sz="2400" dirty="0">
                <a:latin typeface="Arial Black" panose="020B0A04020102020204" pitchFamily="34" charset="0"/>
              </a:rPr>
              <a:t>.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Black" panose="020B0A04020102020204" pitchFamily="34" charset="0"/>
              </a:rPr>
              <a:t>“Outliers</a:t>
            </a:r>
            <a:r>
              <a:rPr lang="en-US" sz="2400" b="1" dirty="0">
                <a:latin typeface="Arial Black" panose="020B0A04020102020204" pitchFamily="34" charset="0"/>
              </a:rPr>
              <a:t>” and </a:t>
            </a:r>
            <a:r>
              <a:rPr lang="en-US" sz="2400" b="1" dirty="0" smtClean="0">
                <a:latin typeface="Arial Black" panose="020B0A04020102020204" pitchFamily="34" charset="0"/>
              </a:rPr>
              <a:t>“Maroons”: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Outliers were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escaped slaves </a:t>
            </a:r>
            <a:r>
              <a:rPr lang="en-US" sz="2400" dirty="0" smtClean="0">
                <a:latin typeface="Arial Black" panose="020B0A04020102020204" pitchFamily="34" charset="0"/>
              </a:rPr>
              <a:t>who shared a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common language/homeland</a:t>
            </a:r>
            <a:r>
              <a:rPr lang="en-US" sz="2400" dirty="0" smtClean="0">
                <a:latin typeface="Arial Black" panose="020B0A04020102020204" pitchFamily="34" charset="0"/>
              </a:rPr>
              <a:t> and survived by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stealing </a:t>
            </a:r>
            <a:r>
              <a:rPr lang="en-US" sz="2400" dirty="0" smtClean="0">
                <a:latin typeface="Arial Black" panose="020B0A04020102020204" pitchFamily="34" charset="0"/>
              </a:rPr>
              <a:t>from their master’s estate</a:t>
            </a:r>
            <a:endParaRPr lang="en-US" sz="24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Maroon </a:t>
            </a:r>
            <a:r>
              <a:rPr lang="en-US" sz="2400" dirty="0">
                <a:latin typeface="Arial Black" panose="020B0A04020102020204" pitchFamily="34" charset="0"/>
              </a:rPr>
              <a:t>Societies </a:t>
            </a:r>
            <a:r>
              <a:rPr lang="en-US" sz="2400" dirty="0" smtClean="0">
                <a:latin typeface="Arial Black" panose="020B0A04020102020204" pitchFamily="34" charset="0"/>
              </a:rPr>
              <a:t>were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communities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formed by escaped slaves</a:t>
            </a:r>
            <a:r>
              <a:rPr lang="en-US" sz="2400" dirty="0">
                <a:latin typeface="Arial Black" panose="020B0A04020102020204" pitchFamily="34" charset="0"/>
              </a:rPr>
              <a:t> in the Caribbean, Latin America, and the United </a:t>
            </a:r>
            <a:r>
              <a:rPr lang="en-US" sz="2400" dirty="0" smtClean="0">
                <a:latin typeface="Arial Black" panose="020B0A04020102020204" pitchFamily="34" charset="0"/>
              </a:rPr>
              <a:t>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Maroons in Florida joined the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Seminole</a:t>
            </a:r>
            <a:r>
              <a:rPr lang="en-US" sz="2400" dirty="0" smtClean="0">
                <a:latin typeface="Arial Black" panose="020B0A04020102020204" pitchFamily="34" charset="0"/>
              </a:rPr>
              <a:t> Indian Tribes for protection</a:t>
            </a:r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How </a:t>
            </a:r>
            <a:r>
              <a:rPr lang="en-US" sz="2400" b="1" dirty="0" smtClean="0">
                <a:latin typeface="Arial Black" panose="020B0A04020102020204" pitchFamily="34" charset="0"/>
              </a:rPr>
              <a:t>resistance </a:t>
            </a:r>
            <a:r>
              <a:rPr lang="en-US" sz="2400" b="1" dirty="0">
                <a:latin typeface="Arial Black" panose="020B0A04020102020204" pitchFamily="34" charset="0"/>
              </a:rPr>
              <a:t>to slavery </a:t>
            </a:r>
            <a:r>
              <a:rPr lang="en-US" sz="2400" b="1" dirty="0" smtClean="0">
                <a:latin typeface="Arial Black" panose="020B0A04020102020204" pitchFamily="34" charset="0"/>
              </a:rPr>
              <a:t>evolved </a:t>
            </a:r>
            <a:r>
              <a:rPr lang="en-US" sz="2400" b="1" dirty="0">
                <a:latin typeface="Arial Black" panose="020B0A04020102020204" pitchFamily="34" charset="0"/>
              </a:rPr>
              <a:t>as the slave population </a:t>
            </a:r>
            <a:r>
              <a:rPr lang="en-US" sz="2400" b="1" dirty="0" smtClean="0">
                <a:latin typeface="Arial Black" panose="020B0A04020102020204" pitchFamily="34" charset="0"/>
              </a:rPr>
              <a:t>acculturated: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Abolitionist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groups </a:t>
            </a:r>
            <a:r>
              <a:rPr lang="en-US" sz="2400" dirty="0">
                <a:latin typeface="Arial Black" panose="020B0A04020102020204" pitchFamily="34" charset="0"/>
              </a:rPr>
              <a:t>were formed, and slaves could either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start rebellions </a:t>
            </a:r>
            <a:r>
              <a:rPr lang="en-US" sz="2400" dirty="0">
                <a:latin typeface="Arial Black" panose="020B0A04020102020204" pitchFamily="34" charset="0"/>
              </a:rPr>
              <a:t>against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slave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owners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</a:t>
            </a:r>
            <a:r>
              <a:rPr lang="en-US" sz="2400" dirty="0" smtClean="0">
                <a:latin typeface="Arial Black" panose="020B0A04020102020204" pitchFamily="34" charset="0"/>
              </a:rPr>
              <a:t>hey </a:t>
            </a:r>
            <a:r>
              <a:rPr lang="en-US" sz="2400" dirty="0">
                <a:latin typeface="Arial Black" panose="020B0A04020102020204" pitchFamily="34" charset="0"/>
              </a:rPr>
              <a:t>could run away or perform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small daily acts </a:t>
            </a:r>
            <a:r>
              <a:rPr lang="en-US" sz="2400" dirty="0">
                <a:latin typeface="Arial Black" panose="020B0A04020102020204" pitchFamily="34" charset="0"/>
              </a:rPr>
              <a:t>of resistance such as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slowing work down</a:t>
            </a:r>
            <a:r>
              <a:rPr lang="en-US" sz="2400" dirty="0">
                <a:latin typeface="Arial Black" panose="020B0A04020102020204" pitchFamily="34" charset="0"/>
              </a:rPr>
              <a:t>. </a:t>
            </a:r>
          </a:p>
          <a:p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2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T</a:t>
            </a:r>
            <a:r>
              <a:rPr lang="en-US" sz="2400" b="1" dirty="0" smtClean="0">
                <a:latin typeface="Arial Black" panose="020B0A04020102020204" pitchFamily="34" charset="0"/>
              </a:rPr>
              <a:t>wo </a:t>
            </a:r>
            <a:r>
              <a:rPr lang="en-US" sz="2400" b="1" dirty="0">
                <a:latin typeface="Arial Black" panose="020B0A04020102020204" pitchFamily="34" charset="0"/>
              </a:rPr>
              <a:t>major slave </a:t>
            </a:r>
            <a:r>
              <a:rPr lang="en-US" sz="2400" b="1" dirty="0" smtClean="0">
                <a:latin typeface="Arial Black" panose="020B0A04020102020204" pitchFamily="34" charset="0"/>
              </a:rPr>
              <a:t>rebellions/18th </a:t>
            </a:r>
            <a:r>
              <a:rPr lang="en-US" sz="2400" b="1" dirty="0">
                <a:latin typeface="Arial Black" panose="020B0A04020102020204" pitchFamily="34" charset="0"/>
              </a:rPr>
              <a:t>century in colonial </a:t>
            </a:r>
            <a:r>
              <a:rPr lang="en-US" sz="2400" b="1" dirty="0" smtClean="0">
                <a:latin typeface="Arial Black" panose="020B0A04020102020204" pitchFamily="34" charset="0"/>
              </a:rPr>
              <a:t>America: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In </a:t>
            </a:r>
            <a:r>
              <a:rPr lang="en-US" sz="2400" dirty="0">
                <a:latin typeface="Arial Black" panose="020B0A04020102020204" pitchFamily="34" charset="0"/>
              </a:rPr>
              <a:t>1712, some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twenty-five slaves </a:t>
            </a:r>
            <a:r>
              <a:rPr lang="en-US" sz="2400" dirty="0">
                <a:latin typeface="Arial Black" panose="020B0A04020102020204" pitchFamily="34" charset="0"/>
              </a:rPr>
              <a:t>armed themselves with guns and clubs and set fire to houses on the northern edge of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New York City</a:t>
            </a:r>
            <a:r>
              <a:rPr lang="en-US" sz="2400" dirty="0">
                <a:latin typeface="Arial Black" panose="020B0A04020102020204" pitchFamily="34" charset="0"/>
              </a:rPr>
              <a:t>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They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killed the first nine whites </a:t>
            </a:r>
            <a:r>
              <a:rPr lang="en-US" sz="2400" dirty="0">
                <a:latin typeface="Arial Black" panose="020B0A04020102020204" pitchFamily="34" charset="0"/>
              </a:rPr>
              <a:t>who arrived on the scene and then were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killed or captured by soldiers</a:t>
            </a:r>
            <a:r>
              <a:rPr lang="en-US" sz="2400" dirty="0">
                <a:latin typeface="Arial Black" panose="020B0A04020102020204" pitchFamily="34" charset="0"/>
              </a:rPr>
              <a:t>.  </a:t>
            </a:r>
            <a:endParaRPr lang="en-US" sz="24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T</a:t>
            </a:r>
            <a:r>
              <a:rPr lang="en-US" sz="2400" b="1" dirty="0" smtClean="0">
                <a:latin typeface="Arial Black" panose="020B0A04020102020204" pitchFamily="34" charset="0"/>
              </a:rPr>
              <a:t>wo </a:t>
            </a:r>
            <a:r>
              <a:rPr lang="en-US" sz="2400" b="1" dirty="0">
                <a:latin typeface="Arial Black" panose="020B0A04020102020204" pitchFamily="34" charset="0"/>
              </a:rPr>
              <a:t>major slave </a:t>
            </a:r>
            <a:r>
              <a:rPr lang="en-US" sz="2400" b="1" dirty="0" smtClean="0">
                <a:latin typeface="Arial Black" panose="020B0A04020102020204" pitchFamily="34" charset="0"/>
              </a:rPr>
              <a:t>rebellions/18th </a:t>
            </a:r>
            <a:r>
              <a:rPr lang="en-US" sz="2400" b="1" dirty="0">
                <a:latin typeface="Arial Black" panose="020B0A04020102020204" pitchFamily="34" charset="0"/>
              </a:rPr>
              <a:t>century in colonial </a:t>
            </a:r>
            <a:r>
              <a:rPr lang="en-US" sz="2400" b="1" dirty="0" smtClean="0">
                <a:latin typeface="Arial Black" panose="020B0A04020102020204" pitchFamily="34" charset="0"/>
              </a:rPr>
              <a:t>America: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A </a:t>
            </a:r>
            <a:r>
              <a:rPr lang="en-US" sz="2400" dirty="0">
                <a:latin typeface="Arial Black" panose="020B0A04020102020204" pitchFamily="34" charset="0"/>
              </a:rPr>
              <a:t>second uprising,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Cato’s Conspiracy</a:t>
            </a:r>
            <a:r>
              <a:rPr lang="en-US" sz="2400" dirty="0">
                <a:latin typeface="Arial Black" panose="020B0A04020102020204" pitchFamily="34" charset="0"/>
              </a:rPr>
              <a:t>, originated in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Stono, South Carolina</a:t>
            </a:r>
            <a:r>
              <a:rPr lang="en-US" sz="2400" dirty="0">
                <a:latin typeface="Arial Black" panose="020B0A04020102020204" pitchFamily="34" charset="0"/>
              </a:rPr>
              <a:t>, in 1739.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England </a:t>
            </a:r>
            <a:r>
              <a:rPr lang="en-US" sz="2400" dirty="0">
                <a:latin typeface="Arial Black" panose="020B0A04020102020204" pitchFamily="34" charset="0"/>
              </a:rPr>
              <a:t>at this time was at war with Spain, and a group of about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eighty slaves took up arms </a:t>
            </a:r>
            <a:r>
              <a:rPr lang="en-US" sz="2400" dirty="0">
                <a:latin typeface="Arial Black" panose="020B0A04020102020204" pitchFamily="34" charset="0"/>
              </a:rPr>
              <a:t>and attempted to march to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Spanish Florida</a:t>
            </a:r>
            <a:r>
              <a:rPr lang="en-US" sz="2400" dirty="0">
                <a:latin typeface="Arial Black" panose="020B0A04020102020204" pitchFamily="34" charset="0"/>
              </a:rPr>
              <a:t>, where they expected to find refuge.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A </a:t>
            </a:r>
            <a:r>
              <a:rPr lang="en-US" sz="2400" dirty="0">
                <a:latin typeface="Arial Black" panose="020B0A04020102020204" pitchFamily="34" charset="0"/>
              </a:rPr>
              <a:t>battle ensued when </a:t>
            </a:r>
            <a:r>
              <a:rPr lang="en-US" sz="2400" dirty="0" smtClean="0">
                <a:latin typeface="Arial Black" panose="020B0A04020102020204" pitchFamily="34" charset="0"/>
              </a:rPr>
              <a:t>the slaves </a:t>
            </a:r>
            <a:r>
              <a:rPr lang="en-US" sz="2400" dirty="0">
                <a:latin typeface="Arial Black" panose="020B0A04020102020204" pitchFamily="34" charset="0"/>
              </a:rPr>
              <a:t>were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overtaken by armed whites</a:t>
            </a:r>
            <a:r>
              <a:rPr lang="en-US" sz="2400" dirty="0">
                <a:latin typeface="Arial Black" panose="020B0A04020102020204" pitchFamily="34" charset="0"/>
              </a:rPr>
              <a:t>. Some </a:t>
            </a:r>
            <a:r>
              <a:rPr lang="en-US" sz="2400" dirty="0" smtClean="0">
                <a:latin typeface="Arial Black" panose="020B0A04020102020204" pitchFamily="34" charset="0"/>
              </a:rPr>
              <a:t>44 </a:t>
            </a:r>
            <a:r>
              <a:rPr lang="en-US" sz="2400" dirty="0">
                <a:latin typeface="Arial Black" panose="020B0A04020102020204" pitchFamily="34" charset="0"/>
              </a:rPr>
              <a:t>blacks and </a:t>
            </a:r>
            <a:r>
              <a:rPr lang="en-US" sz="2400" dirty="0" smtClean="0">
                <a:latin typeface="Arial Black" panose="020B0A04020102020204" pitchFamily="34" charset="0"/>
              </a:rPr>
              <a:t>21 </a:t>
            </a:r>
            <a:r>
              <a:rPr lang="en-US" sz="2400" dirty="0">
                <a:latin typeface="Arial Black" panose="020B0A04020102020204" pitchFamily="34" charset="0"/>
              </a:rPr>
              <a:t>whites were killed.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21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S</a:t>
            </a:r>
            <a:r>
              <a:rPr lang="en-US" sz="2400" b="1" dirty="0" smtClean="0">
                <a:latin typeface="Arial Black" panose="020B0A04020102020204" pitchFamily="34" charset="0"/>
              </a:rPr>
              <a:t>ummary </a:t>
            </a:r>
            <a:r>
              <a:rPr lang="en-US" sz="2400" b="1" dirty="0">
                <a:latin typeface="Arial Black" panose="020B0A04020102020204" pitchFamily="34" charset="0"/>
              </a:rPr>
              <a:t>of the Stono </a:t>
            </a:r>
            <a:r>
              <a:rPr lang="en-US" sz="2400" b="1" dirty="0" smtClean="0">
                <a:latin typeface="Arial Black" panose="020B0A04020102020204" pitchFamily="34" charset="0"/>
              </a:rPr>
              <a:t>Rebellion: White’s </a:t>
            </a:r>
            <a:r>
              <a:rPr lang="en-US" sz="2400" b="1" dirty="0">
                <a:latin typeface="Arial Black" panose="020B0A04020102020204" pitchFamily="34" charset="0"/>
              </a:rPr>
              <a:t>reaction? </a:t>
            </a:r>
            <a:endParaRPr lang="en-US" sz="24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20 </a:t>
            </a:r>
            <a:r>
              <a:rPr lang="en-US" sz="2400" dirty="0">
                <a:latin typeface="Arial Black" panose="020B0A04020102020204" pitchFamily="34" charset="0"/>
              </a:rPr>
              <a:t>slaves under Jemmy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raided weapons depot </a:t>
            </a:r>
            <a:r>
              <a:rPr lang="en-US" sz="2400" dirty="0">
                <a:latin typeface="Arial Black" panose="020B0A04020102020204" pitchFamily="34" charset="0"/>
              </a:rPr>
              <a:t>and killed everyone inside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More </a:t>
            </a:r>
            <a:r>
              <a:rPr lang="en-US" sz="2400" dirty="0">
                <a:latin typeface="Arial Black" panose="020B0A04020102020204" pitchFamily="34" charset="0"/>
              </a:rPr>
              <a:t>slaves joined as they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marched towards Florida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A</a:t>
            </a:r>
            <a:r>
              <a:rPr lang="en-US" sz="2400" dirty="0" smtClean="0">
                <a:latin typeface="Arial Black" panose="020B0A04020102020204" pitchFamily="34" charset="0"/>
              </a:rPr>
              <a:t>pproximately </a:t>
            </a:r>
            <a:r>
              <a:rPr lang="en-US" sz="2400" dirty="0">
                <a:latin typeface="Arial Black" panose="020B0A04020102020204" pitchFamily="34" charset="0"/>
              </a:rPr>
              <a:t>30 more whites were killed on the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R</a:t>
            </a:r>
            <a:r>
              <a:rPr lang="en-US" sz="2400" dirty="0" smtClean="0">
                <a:latin typeface="Arial Black" panose="020B0A04020102020204" pitchFamily="34" charset="0"/>
              </a:rPr>
              <a:t>ebellion </a:t>
            </a:r>
            <a:r>
              <a:rPr lang="en-US" sz="2400" dirty="0">
                <a:latin typeface="Arial Black" panose="020B0A04020102020204" pitchFamily="34" charset="0"/>
              </a:rPr>
              <a:t>ended when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planters and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Native Americans </a:t>
            </a:r>
            <a:r>
              <a:rPr lang="en-US" sz="2400" dirty="0">
                <a:latin typeface="Arial Black" panose="020B0A04020102020204" pitchFamily="34" charset="0"/>
              </a:rPr>
              <a:t>on horseback caught the slaves celebrating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Even </a:t>
            </a:r>
            <a:r>
              <a:rPr lang="en-US" sz="2400" dirty="0">
                <a:latin typeface="Arial Black" panose="020B0A04020102020204" pitchFamily="34" charset="0"/>
              </a:rPr>
              <a:t>though the rebellion ended,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rebellious spirit </a:t>
            </a:r>
            <a:r>
              <a:rPr lang="en-US" sz="2400" dirty="0">
                <a:latin typeface="Arial Black" panose="020B0A04020102020204" pitchFamily="34" charset="0"/>
              </a:rPr>
              <a:t>lived </a:t>
            </a:r>
            <a:r>
              <a:rPr lang="en-US" sz="2400" dirty="0" smtClean="0">
                <a:latin typeface="Arial Black" panose="020B0A04020102020204" pitchFamily="34" charset="0"/>
              </a:rPr>
              <a:t>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1740 – Charleston, SC: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Arrested 130 slaves and hanged 10/day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Whites never lost their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fear of slave rebellions </a:t>
            </a:r>
            <a:r>
              <a:rPr lang="en-US" sz="2400" dirty="0" smtClean="0">
                <a:latin typeface="Arial Black" panose="020B0A04020102020204" pitchFamily="34" charset="0"/>
              </a:rPr>
              <a:t>after the Stono Rebellion</a:t>
            </a:r>
            <a:endParaRPr lang="en-US" sz="2400" dirty="0">
              <a:latin typeface="Arial Black" panose="020B0A04020102020204" pitchFamily="34" charset="0"/>
            </a:endParaRPr>
          </a:p>
          <a:p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ACTIVITY 8OCT18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Grab a Chromebook and go to</a:t>
            </a:r>
          </a:p>
          <a:p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  <a:hlinkClick r:id="rId2"/>
              </a:rPr>
              <a:t>http://americansperspective.com/the-10-most-pressing-issues-facing-21st-century-african-americans/</a:t>
            </a:r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READ THE ARTICLE, LIST THE TOP 10 AND THEN CHOOSE ONE TOPIC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WRITE YOUR RESPONSE AND THREE WAYS THAT THIS PROBLEM COULD BE ADDRESSED </a:t>
            </a:r>
          </a:p>
          <a:p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23OCT17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In your opinion, what was the most harmful legislative action against Blacks in the United States during the period 1788-1820?</a:t>
            </a:r>
          </a:p>
        </p:txBody>
      </p:sp>
    </p:spTree>
    <p:extLst>
      <p:ext uri="{BB962C8B-B14F-4D97-AF65-F5344CB8AC3E}">
        <p14:creationId xmlns:p14="http://schemas.microsoft.com/office/powerpoint/2010/main" val="226263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24OCT17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In the draft of which document was the phrase “cruel war against human nature itself, violating the most sacred rights of life and liberty in the person of a distant [African] people”?</a:t>
            </a:r>
          </a:p>
        </p:txBody>
      </p:sp>
    </p:spTree>
    <p:extLst>
      <p:ext uri="{BB962C8B-B14F-4D97-AF65-F5344CB8AC3E}">
        <p14:creationId xmlns:p14="http://schemas.microsoft.com/office/powerpoint/2010/main" val="39259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Drop in slave importation between 1750-1760 was due in large part to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French-Indian War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Drop in slave importation between 1770-1775 can be attributed to the growing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conflict b/w the colonies and Great Britain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24OCT17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In the draft of which document was the phrase “cruel war against human nature itself, violating the most sacred rights of life and liberty in the person of a distant [African] people”?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The Declaration of Independence which was drafted by Thomas Jefferson, John Adams and Benjamin Franklin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Deleted by the 2</a:t>
            </a:r>
            <a:r>
              <a:rPr lang="en-US" sz="2400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nd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Continental Congress after Southern states objected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Only reference to slavery in the Declaration of Independence was to accuse the British of arousing African Americans to revolt against their masters</a:t>
            </a:r>
          </a:p>
        </p:txBody>
      </p:sp>
    </p:spTree>
    <p:extLst>
      <p:ext uri="{BB962C8B-B14F-4D97-AF65-F5344CB8AC3E}">
        <p14:creationId xmlns:p14="http://schemas.microsoft.com/office/powerpoint/2010/main" val="159644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26OCT17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How did slavery differ in the New England colonies compared to the Chesapeake region and the deep South?</a:t>
            </a:r>
          </a:p>
        </p:txBody>
      </p:sp>
    </p:spTree>
    <p:extLst>
      <p:ext uri="{BB962C8B-B14F-4D97-AF65-F5344CB8AC3E}">
        <p14:creationId xmlns:p14="http://schemas.microsoft.com/office/powerpoint/2010/main" val="23239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26OCT17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How did slavery differ in the New England colonies compared to the Chesapeake region and the deep South?</a:t>
            </a:r>
          </a:p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New England – Domestic servants and hired labor</a:t>
            </a:r>
          </a:p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Chesapeake – Gang labor divided into three categories</a:t>
            </a:r>
          </a:p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Deep South – Task Labor</a:t>
            </a:r>
          </a:p>
        </p:txBody>
      </p:sp>
    </p:spTree>
    <p:extLst>
      <p:ext uri="{BB962C8B-B14F-4D97-AF65-F5344CB8AC3E}">
        <p14:creationId xmlns:p14="http://schemas.microsoft.com/office/powerpoint/2010/main" val="28758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5OCT17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What was the result of the Stono Rebellion?</a:t>
            </a:r>
          </a:p>
        </p:txBody>
      </p:sp>
    </p:spTree>
    <p:extLst>
      <p:ext uri="{BB962C8B-B14F-4D97-AF65-F5344CB8AC3E}">
        <p14:creationId xmlns:p14="http://schemas.microsoft.com/office/powerpoint/2010/main" val="28149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5OCT17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What was the result of the Stono Rebellion?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Black codes became much more strict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Blacks (Freemen or slaves) had to have travel papers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Charleston, SC authorities increased public hangings of slaves</a:t>
            </a:r>
          </a:p>
          <a:p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6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76200"/>
            <a:ext cx="84582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 Black" pitchFamily="34" charset="0"/>
              </a:rPr>
              <a:t>3OCT17 - 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1524001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2530" name="AutoShape 2" descr="data:image/jpeg;base64,/9j/4AAQSkZJRgABAQAAAQABAAD/2wCEAAkGBhMRERQUExMVFRUTGRsaGBgYGBobGRYfHBscHRgdFxgbGyYgHRomGxoeHy8iJCcpLC0sGyAxNTAqNSYrLCkBCQoKBQUFDQUFDSkYEhgpKSkpKSkpKSkpKSkpKSkpKSkpKSkpKSkpKSkpKSkpKSkpKSkpKSkpKSkpKSkpKSkpKf/AABEIANsAiAMBIgACEQEDEQH/xAAcAAACAgMBAQAAAAAAAAAAAAAFBgMEAAIHAQj/xAA/EAACAQIEBAQEBAUCBAcBAAABAhEDIQAEEjEFQVFhBhMicTKBkaFCscHwFCPR4fEHUkNygqIVM2KSssLiF//EABQBAQAAAAAAAAAAAAAAAAAAAAD/xAAUEQEAAAAAAAAAAAAAAAAAAAAA/9oADAMBAAIRAxEAPwCtXaijKCZWSDqgEgmYMG0bYJ5OpcUkUMApaA07zJYm4iIjAvN0lBRRJvIIII5nsZFvpgnwqv5Ydg4IBCE6YMaTsO5+dsBZ4oCtQID+EFiw+EH4VAG5MHEw4uVAJQEEgLJ0X9oM4D5fPa6hbd3PpufSOi9z+mCnH1dPJhmgTuABMf0nAGqFJrF+1hcA4G5+sr+gRB3i0x9sb0eNqlAXlgLk2JJ7dsUabFzF4N9pwBbK5ceXAaIE9fvjfMhUKwBJIAOx+vbHvCHZh6SIFrg36/LE4pgsoJ1QwFotf2wEAy4kMCk++3z+fzxDWEwoZD3LwOsEgSMQV8irM7BFEKx2ENd5b3x7TprDaaanSk3UbEMGJ72wFmpRZSGOlgSAYMlfpvicZ2jMGssm1yRz2virkc6lJWKgAA01ttPqmY2O2/bBTP8ACqFcRWpK5YQGi47354DShXp19RU6lRipHcDb7zgRx/j9PKDRJ1sJHpO3v+KOgvhS4z4YOVvQqtTpyQCzkTy9KgC37nAjJ+IM040F/Ng2hS1pvAg2wA3jfEEqVAy0QbyCxaLG3xDkRecDaupiTUIZ+gFj7xN8OOb8PZysBUqowQbwkED/AJRzj2wMq8KWyU0Zi5u7AixsQANuRnAD+G0ldh6AzXIQKWMDckAgbW3x5hqynh/yVrkwxXTTlV+GQfi7264zAGa2XUIxEgU9N3GnXO8RtAY2xU8x0kNJBkg84ECT+mLVZgKDBpMTa1iG/ON4jEPFH9ckwoURe/f+mAlyHD40lAZsJ2jlP5nF7P6mhQZAEHUP0+WKFCsTEFgAASBuP9ojpi5nKzVGCrNhuTt7R0wFevT3EkQFgHc/PBHh2QZASWBBAiDc+5wKolagVmneD3AEjB3J59DKSLDpb2GAL8NyYCjrf7/pijxilmqLB6SI43IJ0kxyPXrIiO+C2WPoUzt3tjXiCrVXy3Eqxg3/ALYDnB8cEMwIsfSZ3QXkA31CT2++Di+Jcs+spUEEbBb7nttfEWW8PUlViqgkMbRaB1MYir+GhINMaRy6E/W30wFKtxug1SoyCqGMSQIWBPxAkDnij/4hmc0DSo1XcCSyg2UT+MjYezdbHDF4W8L03eo1YeZGnSLgXLXI57c8MFfgKNTFOkfJAsdAhmHQnmfed8BzijwurmqgoCo9Up8Wokqgm5AJ2x0DLcApZOkz0VPmaNAbcknYwNr3xPwvgK0KzmmAEKiPtN+fzxp4uqxTUATMtHWIA+5wEWTdgqDcaSHGkiGi2o9dXXEicARQh0lqpBM+9r8h1nArO1NVEanYh1LQTPqgW74uZrihCUSGaGuQswbW9Q7g4AlwPg601qK6XdpOqCIE+odLn8sZiXgXF3qBhV+JIGlVPTcnmTj3AJLUwy1KbWMEmedt/wB9MV85RmNQJ1oO5SLG30tixxIsssIXTZYvI6fMYjrZyaa1ohUBFjH3wErqAgcNOuJbp0t72xZKk0QdWlyDbaRzthSyWcap6dR+L0gH0gHr9sE21OQDsdoNwed/vgLOXzY0Kxgerp2vi/wpSSGEDtHXrgZ5CgxYibE/i6x7YkLhWCoWgkbEkX6j5b4B9ynqpggTMwNp62jE1Oj8JJupjbr3xHwaDSpk7xb9cSZoEgAESDN9sAKVmCHRGmYNt55iOm2PKNElQGZgQbSN4mftzwQRCDdKUm5Im+I6uX1DVoSe4k/lgIOBqNVeDI9O/Yt9cEVtPQ/XEAy55BLm8TNjzxPXX0SCR3AvgJ1eNpwI8VsvkgkkFZgi9zA+mCdHUT/TbCj4z4ovnU6AnddUbb8z7fngNszwSoq01PqVPbvYXPLFvM0hpCavQFg8tv3c4jy+osZdjDFRfv8A0jBCvKq3rYlJiSBzIva+2AHZbhBrqFp1dJE21fFyk9f74zBmjMiGIjSeXME2t2x5gOb18wzOqsYHra3M+kKJ5SWxto1ZYi5hxIP4ukjtjFoKWZpBUFVEdbu0DqPR9ce5Z2Arr0ZSLXkyTPyH54DXLUVWmDzE+8Ei376YvIykAC09BtiJqVxHK5E/fG70vi1GJv1PfngN8vSHw9DckzvyHfriWgASJgCYFvy3xXQE72URP6T3OJqFY6wIAIO/fAN3Da+mkvvG4ge+CFMhmmx3tzwP4XS/koQJInsDGL1MEzMGNu3W/PlgJP4YaYG3yxOcvtfbnGNGrgRefkfucb0K4IvY98BlCiZM7/T6Y84hXFKkzH8O3c/5xJRqgbmMVPEbTlyLeojAV6fGAMv5sReAJmT27YQswmqstRjPrufdhPzwVqBiqqDISYHX3wMpO6V6Zj0zcEWJEWg74BppqwckEQKl/Yk4stpRJmQykzuZhsKnHuNCfKKaWO4Vfsd/2cVaNFgQCgIHU/WYwDrX4ilIS2oqXpr6erDSPlJ54zC7mM6TT/8AKVfKK1BcEtpMxMHcW2xmABZZZVSFILF222khR/2oD88ScORQ9Y3uqnr/ALhYdb40zOb8t/LCamQBSJHIDUfecbUssxqwotUVB7A6p+cYDfLLJkknvzIG32xLUNpC9zqn7YtVsuquw2AMR2xW1jUQDdbkc7zGAq1LhYB3kjuOfti7k1gi1zeek4ipsSxIEXH7ti6tNRva1if8YC9meLVKH8KAqmlUDeZLEHcAaAAZ79Bhso0w1PUp9OiQPcdcK1bN0QlJS482+hYkEE/C45A8u4w35LKCnRUK/mKwMNtvJj5YCm7nXAchQBZfY8+v98aUHqgXqVD6ug2nbaxxJWUB13Ej5mAY023xpTWIgufVeIIMGwPe/LtgNMhman8Qg8xypL2YAAgKDyG8488R8Q2pgD0wTO22377YkoV4rLqJA9ROqLekDkN8CM26klmIEAmT0G+rpgKlRZEgjnMWwM4lQaaI6uAT/Q4M8IpfxVHzcsUqgH1KD6gJPLmDHLAzPkzSEAHWPlGx2/cYCvn6SCugBi4tz5z8sTQdW0+/zxY4zSHnKecCO0H/APWIEqtBMCRYA7nvgLlekKdNGFUaXEHVuT0QDcX3x5gLUzRBBc3ixsAq8go5dZxmAWc7UqUgMyynVUYsdQJK6mYqGYCASZtysOV9uHcQq1qcwbMF9O5CgtqN9wWA+uDniHjaCnUy49IKjTTeWKgkSFiw2mftgaSD6CdPpp+oWjUXP2AH2wBbL5lqazVUgsw0TBkMLTfaR98e5QEozKCC7QO0mP74B6HSoKas7iJggRYW32nBilmCKb+gIFFjMgmIt2wFzK01WoVYwS1u9hucK/ibjNRc29N1K06a/wAs8j1Ynryww5bLSoZ5LKtipuekTvt9sVv/AAOpm3/iM0pXL0gQFvLFQCNZFyNV7e2AG+FeDVauZy1cuop+aJpydZ0gkFrW5WN8dc8N8bqV10VAqhw3lwIVoJsvYCBzm+EbgOfpCkgUrTrJKkSQX2IOnm1uRG+PfDPHjSXMeezBv/MparCbqdA258v0wDbW4u61QmlXgCIBJFo5HaxxLl88GAsmroQZkdROFbgtYoaheoFJgiI9QiIvtBvgmKD0qb5mGqIbMREpeG1dACJnAZxzMZiQ1AUjBuhkBvmCYwFyn+qbZV1TMZZVBY6lT1FbSbxJH64O8Jz9LyaKn4lMEwbnbf8Ae2OceI+G1fNdkpOULO6hluQD6jq25/fAdZp5ilXoCrkai0dT638sLcdSORj8sQcZ4M2gViQdBDVBpiAR8Xcb8hjjXD+I1spVWtTeFYQyR6XU3YRjrfgDiqOPKd2aWY0la8UmUaqTHnBmCdxHfAA+IcRSpGhtWpTflus/KMRcEzK16tWkSlPy5CsWiQFBZvhgwdQ3Gwvi/mPCLKZpfzEU1FOkeqmNVgw5wBY88KRppTqOp1swZiqtID6pgaY1TOAYcpxullKyVK5SFDQoGpiJBRlXpuZJG4xmAtDg3kslerURg7MrlwQFB/3auc22ttjMBa8R8MTzaRpKWp6mXWpACh7oGkT6WIAOxBjcX0yGbQvXSpT1AMoCkxAA9MncSADbF7JuDURMwFQurMRr9B06QCAfVNjYEbDAXO1XkZimtqnlSnMRqFucEEXjAXcrXRQxFO9VdAOqU1dY3Wx27DEmQfSjMLFiIt0BMHqZ/LGeIUXRTZWlmshUfDpNtzc3v8sLvEuIPl7sZmQpSI6wVN5nnOAd0DVBq1Bpm87iJ94v+eFnjXEMzVrpTphmpKVBpiQr6TqIlbx1iJxR4L4zcegkKOW5I3/COeGPw0j0wKlFw3lj1CqUViBPmHfV3LGLxe+A8qceOZ8uotIUMwhYkh9QNo0mVBjqPvgFx+oammqzXUkFRACITPptaDfnN8RpmHrZirVy4kudXksfVTmSzKDBZTv2xvn2DW+IEEEgSfr88AX8M1AQ1gtReczqU7W59MNvBfEnkK6Oq1aLn1MkyJEN6CTbY745f4U4iRTVmkmkedrWgdv7Ye8lw/0q1IB1mdQN9/VaLHlGAJ08/R1tRy7tUCDV6wFEqLeqY53MY9yuVTNorcQpLRfVqVPMLFVj1CoukBQbGbjvhE8XcLWkdKT/ADLwRMd77YbeC5M5CFqMauhE1amJKBwTzvGpTA5fPAV+OeD0TMUly9ekFIqsNRDBQukqrEtYMSRbrtgjwWouSoUMx5boXdkcQBTUGYjmNh9Dhg4plRWzNDR6XEloHwpaZPIk2Hv2wD/1Y4rTSlRo6gGaoWIHZY26X++AF8ezdQZ5DSzD01rAVLOQjHZri0SCfnhWqV69HNPX069EMSwkiZAhjznninxDNFqZVoARvSByuCYxFkvEBeiadSmGYj0uRcX9XvawHLAEatd866PmWLatSgLupiZAmCfc7YzAermgt1ElfhifiNvqB+eMwDF4syJqmq4BZyNNMR6QnMkmNLFpjrHfFXh/HVrioaiIXfTpUKRoUcgegH5YLVPEVLN10qUafmFy2pT/ACyinmxOw732OJuMGlSqeQlNC1QU6k0400xMEA9IE98AGyLa6jFgYVgVAPKYMHlgtU4WmZ1IBCydJ6W5YEIvlMzOd5B2uDO3f2GIqvis0wqhA0AGS0C/UAHAWqHgtUU1fN0hL+oDSTfc8hgZxL+Zp0kCmpljNnjlPTv7YqVuP1XtUQMAZ0ydEi9hG/vijm+I1GF/SCCYW9u553wFjhsiqH1DUTqVuanlB7TEd8FXzdY1nIAKPBCsm3ULcECZxS4NwUsNZaZtvfe5/LBviHDSiBUcw1tRAlRN45dNxgF+jnaWXqMRBYNLKWMSbiBptE9cdE4bnV0pUp3VxBIPPlOOb8Q4Y3mup+JobUOYjpgrwTNNlUcG6lTv1ixA98AzVOHVM9nFdSBSDKq3uQu57zfFrxjnGGe8qlLNmGoBgtzCMxKgdw0doxt4C4kioNf/AA7L3tz9sFuAoi1cxnalg4C03b8IGrXpOwmRftGAP5nNjI0atVxqqm7AG9p0qD9fnJxx3jnEGzdfzH3E7ffT2m3sBjqXCwc5mNTD+TT2Ui51CJYciRsOQ98cu4j4eqUq1SkFJNA6dew0zYljYSoG5wA3iGcGgrA9ULNpE88a5LIqTGqwvIB2O/0jGlZKSMJOpjyWyj3ci49hiDMZ92XTAVW3VbCw5zvuN++AtPUWnVBQzpkhQJsTuTsMZiilXQ0ESxj2I5YzAF6nh8tVOmEFOkrFRsQ2vf6YzJvC5eobEhwTeZBET8sFeE8bOY/iqzL5bLQRWXSQsguAQDyMk4EI3opz6Qpf5SFIEnsMAx00p1vVUCkSszYwymRPuBhY4twhKNVgralIlbj92wTU6pANo+vT53wTyuXVwNSgiQRKz3wCKXn5jb7TPLENVSZJ5/5FsdUfw3lWI/lHV7kA+w54scR8P0UovpoiWU6RF9iZ9hzwCl4fqq9He4HtHX9MacSzJ06Bc6gFjmCd79Dix4YoU1pIwYHzBJifzxU8UVAGpBSQymbWPLAMXBPDdLM+Y9TXqQhAwaBtPMd8E/8A+fJVcU2qHy2Vl1CNaG0N0IHTEHgR9Qrjcelo5XBH/wBcXM5mgzV0q02ZVtSIJWDALEruTLLe9uW+AVqtL+DLUS1k16jbVUCmJUTfYc+eJ8tx+rmFisq5bK00/lK7AaybSxN3bnCrA74ocZrmiaVR0119MFm2pRyVVMcxipRXzaPmVTqqu0IW5Kgljp2FyB8sB0XgeeZhU8uqqIz6mdwRyUQiEgnbckexwv8A+pHDghpQ7urKTLGRIMSAAALHkOuC3CGUUWQgCxZZJnck7408fZTXl6NQC6RboHEX/wCpPvgOaeSZGm82a1x3GMKqrWi2+8dZnFzLUxrUsYEH2+uIK9TWWI5n6jrtgKGeQa9XNhbqce4t53K+qmQJsZjYCRBP1xmAZeJcQ15PNspEU4jncCbfXAelTP8AMpuCdBVhAPPn3tiTIKg4PXvJbWb9YH3xb4rmketR8uqk1aCa7ixAi8m088AN/itLmJYHb/GGPJ0ioAcn0m0b/cYF5rhD06lJSoIbTpYEFTEbEW+WHOpwWkx1SwYDadsBYyNWaemZi99x/cjFni7NToVKxXUyoxgSSBGwA95Ptgdlay0wNJ2PPnHPviXj+TzNdQcuwpjSQxJhYO/zt0wHMfDCuquzPAO4m3vGPPEOYkowe97722P774p8DFSpUCUheoQF6GTCmDt/jDh4t8EDLjLg+skkPN9bECCOggEfPASf6Z5kKKru6qIUCeu5ieQthyz9OlVdSzyV/BPUbwL7YWOAcF00NCgltWo8zEDBPw/RTzoIAaW5b9u0YBR8QeHcxQFSoV/lyYYEFQs2Bvb2wtvxV3AQcgQCI9N5253x1r/UoMvDiFUQaihptpBMj3k2+eOQZdBr9PmAjeNIXeREgmflgHvhvjvLVSiVValUpkQsSW6iRIxb4lxrzUZFFQAtbUFhlmQLdGG/Q4Ss5KOj6YKnULD1e56bcumGasxZQ49A7gwL2+X98AGylEloPIyI+04r8TyxV2A/EJP02GLeXIFQx0MnrjziFPU6GbWjAUs1T06Y32+u04zEnEKZFTUSSDYDkD7YzABOBcFr5nXQRgPTrYE7gclHXngpwXKLSrtTYkunpgLIkdT0wx+A8ir5ll206Sb+qI2B94+WCHAuE08xnM5rlWpsIYGPiLC/bbAUcy6FgaS6BTAMQUlvxEjryjFujxdmW0wDtOC/FvCjJ6jpZATcEn3m2+F3L5Hy9bgEKxG69TFsBfesRE6rd/1wV4dxOppKD1apXSTO/SML71GHOOY7jlvvhg4Pwyq6rVolT/1CV9x1wC/4O8OlGSJ8ynUIM3PoH9cO3iticrqqQCr0z/3RaecHC/ls69HN1NCh6odi6Ly1qCSAOeI/FmbfN06Q01KNSnUkgq2g8pJjl098Ad4BkQwSrTdTb1DfQ20W2sdsX6vAT/EishAiJWOfM/MY5/4Yrvlc04LCAAGuFWoJMMmoDURzEzfHUaWcBUVEkggEEc/3+uAo8dyq18lmAbwrEditwfeRjgy1GVlffSIM9+R/rj6GyuUmm6kk6wQZt8U8vnGOF5LhIrP5bTOk3i8r1A5YD2gHq0yrC1gGIIKjqeu+OocQ4QtRR5cEmBO4IAtpvGEXgGUBDLqsRAHSDeP30we4UHDGmNRCXAWYEk7dpGAjz3BtAsFMc5BHzwttTJa/KIAvHS364dip9W1jzj8+lsVatVd1Cg9haw64BR4qAaVwREG9sZgnxDI6xYyD+Egbnp88ZgFyhxOpl+ItpIXWV/EATIAHqggT7fTD9w2lmf4ipWFNjoim2gcxdhpmXF78+mOfcbyocU6odSSqAhWlyR8RJItvAkdcPHDONGlVo+ZVFMtpLPVVlBuRoEW1EkEuReT8gcMlnHKM1RPKCmAfUA25+BgCBYb98CM5xdVKkgurbyZHyAwVPE6eaBRiJG+llbtJZSRy2PbAbMZ3L0QKRRmO4YjeTyggwIwGBspmG20GxtbcfS2JsnwqtQGrKVA+/pcRqg9Ov9cL2bZLlCYG0jp1OIKXF6ihQrMCpnnf374CLKl6WZNRvMFXUHfUjhhLepmj39vpjrFZ4a5kdMc/zHiV2hqiUqhWNJdZ0n3B9sRZjxbWdrekSJPWNh2HbAPpWnpOrSoE3b774p8P4iroChRlm6j4l3gGTvbthZpeNKgF6aTfm3a/PG1TxqsEmgB3VgI7XXAO1SuFEkhVAkmQABzJM44tl6jU81UdIK62AIII9RtcbWjDTxnxwTT0UqYZWVkdanIMIBXSR33HTCjwqhpIlnUC06SSe5t6hgC3GlbL1aNSkTozCAxG1RIDLPcEfQ4Y/DmfHnknZlZW7aYPL5498SZenV4WrUpLUAKiRdiV+MDrMkfPC7wXimmrSc+kerzBYadQFypvyucB0IZBWaXUXHpG4j23++KeeywWmWCAXsoIH53OJeN5Wq8eWTIHK0+w+uFrMcQrgHzVIIG8H88BQztP1SwIt8MHY4zHtfOB4vy3+vzxmAL8O4ZVoUlpvk6TlI8usjwWI/E6MLWiwnFzjnF6SgCqi1J7g/Mg8h+mKfEvFFIUpqFtYEBFKhWPdgdUfQ4QuIcebMPqaF1SAAS0W26/WcA98O4rlyxSn6FktawIiI/Wd8F0ZKhQMoJNgIPp3+Izz6bnHNuD5Z2aNREEA8zHsPvGHetmMxRoEUFsLMwhnA/3CBv3+3PAGsz4Yo7lSqmLfDP/ALiJwKzPhSjB0uQeVwRboRvywCy/iB0ZndTWEMPU8ML7zzjpGGDKeKqbaRoNNiN2dOXUdx0jAC+IeHXogEXDz7g+x2mcVMhwSqaViHJjoCI5lcP3kJUfWGI1CCAZEWMR78xiU8NRzrVoMWIgR/UdjgEJ+EVE+JGg/wDpt3kDFMBVJEWx0ps0yWqiQba1H/yHK3MTiOrwihWhlgAdADP27YBV4RxDLxD0xy3WdpvG+L9ThWSzAVx6XUGNDwRNmEGxmOmLGc8HUdUoXG8jf5DY/TArNeCHBPlurmOdj/TAE+JMUyrkUiyohDICA2n8TJ1IW4B3gY5blq2pDpYt6SDqIJPe4BAI3i2DvEMxWp6qVSqafp9SlhJXYhATPvE7404T4a/j6rgt5ZRfUyiVhoCqD1sSfl1wHS+HVGakrGxI2EQIHpuOxwMznEEZdIU1Sf8AcsAbWDEflfBU2TSraYEA9YEA4R87nK9FyNZ5yfvIjAFq3BEYgvop6raUa19rmZ+2MwHqcR1KHqNLn7R+WMwAXPeFnMsvqHO0RfYY8XwbVUhoUmLJ15GDcA46JQ4XS0gaf925J5e/fBHL5RAoMXWY3t+4wC3T4OqgNl1OpgT6l+E8ldSIbn9uuPU8Ou9TzGdwwH/DYooO5JXVY8tothmdYFuUc++KNO7Tzv8AngA2Z8MyCwYsWImdN+uwH+cD6/hApfVJi1v3NsHqgspv8fX3/pi/UpjVEWkj5HAK1HJ1VA0NF7gE2+U4uZTPZmmYdwy9TE/PF5qQDOALQftcYF06hbXJm8YBhy/HPSJWRPz7RiSrVQEsreogQRa//Lz++Ftax8s+/QYg4fnXOmTPqbkOo7dsA30/UTqO28b9rf3xn8UgNzc9tz/jA0VSKJafUAb/ACGNmPpZuekX+RwEnEOFUK4TXT1aTYsBIB68/rj3IcLFIQsqwnckh7kbTG0Ylym3sJ/PFXJV21kSblh9NsBZr1nVXJpzF7SR3gRvgdlMxTrrKreYIcXUxYW5R+WCucrNBudwMDmpBIZQAXI1d9+W3PACn8NA1NXp0sTAJ+x+f649wc0hgZv6Z/PGYD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32" name="AutoShape 4" descr="data:image/jpeg;base64,/9j/4AAQSkZJRgABAQAAAQABAAD/2wCEAAkGBhMRERQUExMVFRUTGRsaGBgYGBobGRYfHBscHRgdFxgbGyYgHRomGxoeHy8iJCcpLC0sGyAxNTAqNSYrLCkBCQoKBQUFDQUFDSkYEhgpKSkpKSkpKSkpKSkpKSkpKSkpKSkpKSkpKSkpKSkpKSkpKSkpKSkpKSkpKSkpKSkpKf/AABEIANsAiAMBIgACEQEDEQH/xAAcAAACAgMBAQAAAAAAAAAAAAAFBgMEAAIHAQj/xAA/EAACAQIEBAQEBAUCBAcBAAABAhEDIQAEEjEFQVFhBhMicTKBkaFCscHwFCPR4fEHUkNygqIVM2KSssLiF//EABQBAQAAAAAAAAAAAAAAAAAAAAD/xAAUEQEAAAAAAAAAAAAAAAAAAAAA/9oADAMBAAIRAxEAPwCtXaijKCZWSDqgEgmYMG0bYJ5OpcUkUMApaA07zJYm4iIjAvN0lBRRJvIIII5nsZFvpgnwqv5Ydg4IBCE6YMaTsO5+dsBZ4oCtQID+EFiw+EH4VAG5MHEw4uVAJQEEgLJ0X9oM4D5fPa6hbd3PpufSOi9z+mCnH1dPJhmgTuABMf0nAGqFJrF+1hcA4G5+sr+gRB3i0x9sb0eNqlAXlgLk2JJ7dsUabFzF4N9pwBbK5ceXAaIE9fvjfMhUKwBJIAOx+vbHvCHZh6SIFrg36/LE4pgsoJ1QwFotf2wEAy4kMCk++3z+fzxDWEwoZD3LwOsEgSMQV8irM7BFEKx2ENd5b3x7TprDaaanSk3UbEMGJ72wFmpRZSGOlgSAYMlfpvicZ2jMGssm1yRz2virkc6lJWKgAA01ttPqmY2O2/bBTP8ACqFcRWpK5YQGi47354DShXp19RU6lRipHcDb7zgRx/j9PKDRJ1sJHpO3v+KOgvhS4z4YOVvQqtTpyQCzkTy9KgC37nAjJ+IM040F/Ng2hS1pvAg2wA3jfEEqVAy0QbyCxaLG3xDkRecDaupiTUIZ+gFj7xN8OOb8PZysBUqowQbwkED/AJRzj2wMq8KWyU0Zi5u7AixsQANuRnAD+G0ldh6AzXIQKWMDckAgbW3x5hqynh/yVrkwxXTTlV+GQfi7264zAGa2XUIxEgU9N3GnXO8RtAY2xU8x0kNJBkg84ECT+mLVZgKDBpMTa1iG/ON4jEPFH9ckwoURe/f+mAlyHD40lAZsJ2jlP5nF7P6mhQZAEHUP0+WKFCsTEFgAASBuP9ojpi5nKzVGCrNhuTt7R0wFevT3EkQFgHc/PBHh2QZASWBBAiDc+5wKolagVmneD3AEjB3J59DKSLDpb2GAL8NyYCjrf7/pijxilmqLB6SI43IJ0kxyPXrIiO+C2WPoUzt3tjXiCrVXy3Eqxg3/ALYDnB8cEMwIsfSZ3QXkA31CT2++Di+Jcs+spUEEbBb7nttfEWW8PUlViqgkMbRaB1MYir+GhINMaRy6E/W30wFKtxug1SoyCqGMSQIWBPxAkDnij/4hmc0DSo1XcCSyg2UT+MjYezdbHDF4W8L03eo1YeZGnSLgXLXI57c8MFfgKNTFOkfJAsdAhmHQnmfed8BzijwurmqgoCo9Up8Wokqgm5AJ2x0DLcApZOkz0VPmaNAbcknYwNr3xPwvgK0KzmmAEKiPtN+fzxp4uqxTUATMtHWIA+5wEWTdgqDcaSHGkiGi2o9dXXEicARQh0lqpBM+9r8h1nArO1NVEanYh1LQTPqgW74uZrihCUSGaGuQswbW9Q7g4AlwPg601qK6XdpOqCIE+odLn8sZiXgXF3qBhV+JIGlVPTcnmTj3AJLUwy1KbWMEmedt/wB9MV85RmNQJ1oO5SLG30tixxIsssIXTZYvI6fMYjrZyaa1ohUBFjH3wErqAgcNOuJbp0t72xZKk0QdWlyDbaRzthSyWcap6dR+L0gH0gHr9sE21OQDsdoNwed/vgLOXzY0Kxgerp2vi/wpSSGEDtHXrgZ5CgxYibE/i6x7YkLhWCoWgkbEkX6j5b4B9ynqpggTMwNp62jE1Oj8JJupjbr3xHwaDSpk7xb9cSZoEgAESDN9sAKVmCHRGmYNt55iOm2PKNElQGZgQbSN4mftzwQRCDdKUm5Im+I6uX1DVoSe4k/lgIOBqNVeDI9O/Yt9cEVtPQ/XEAy55BLm8TNjzxPXX0SCR3AvgJ1eNpwI8VsvkgkkFZgi9zA+mCdHUT/TbCj4z4ovnU6AnddUbb8z7fngNszwSoq01PqVPbvYXPLFvM0hpCavQFg8tv3c4jy+osZdjDFRfv8A0jBCvKq3rYlJiSBzIva+2AHZbhBrqFp1dJE21fFyk9f74zBmjMiGIjSeXME2t2x5gOb18wzOqsYHra3M+kKJ5SWxto1ZYi5hxIP4ukjtjFoKWZpBUFVEdbu0DqPR9ce5Z2Arr0ZSLXkyTPyH54DXLUVWmDzE+8Ei376YvIykAC09BtiJqVxHK5E/fG70vi1GJv1PfngN8vSHw9DckzvyHfriWgASJgCYFvy3xXQE72URP6T3OJqFY6wIAIO/fAN3Da+mkvvG4ge+CFMhmmx3tzwP4XS/koQJInsDGL1MEzMGNu3W/PlgJP4YaYG3yxOcvtfbnGNGrgRefkfucb0K4IvY98BlCiZM7/T6Y84hXFKkzH8O3c/5xJRqgbmMVPEbTlyLeojAV6fGAMv5sReAJmT27YQswmqstRjPrufdhPzwVqBiqqDISYHX3wMpO6V6Zj0zcEWJEWg74BppqwckEQKl/Yk4stpRJmQykzuZhsKnHuNCfKKaWO4Vfsd/2cVaNFgQCgIHU/WYwDrX4ilIS2oqXpr6erDSPlJ54zC7mM6TT/8AKVfKK1BcEtpMxMHcW2xmABZZZVSFILF222khR/2oD88ScORQ9Y3uqnr/ALhYdb40zOb8t/LCamQBSJHIDUfecbUssxqwotUVB7A6p+cYDfLLJkknvzIG32xLUNpC9zqn7YtVsuquw2AMR2xW1jUQDdbkc7zGAq1LhYB3kjuOfti7k1gi1zeek4ipsSxIEXH7ti6tNRva1if8YC9meLVKH8KAqmlUDeZLEHcAaAAZ79Bhso0w1PUp9OiQPcdcK1bN0QlJS482+hYkEE/C45A8u4w35LKCnRUK/mKwMNtvJj5YCm7nXAchQBZfY8+v98aUHqgXqVD6ug2nbaxxJWUB13Ej5mAY023xpTWIgufVeIIMGwPe/LtgNMhman8Qg8xypL2YAAgKDyG8488R8Q2pgD0wTO22377YkoV4rLqJA9ROqLekDkN8CM26klmIEAmT0G+rpgKlRZEgjnMWwM4lQaaI6uAT/Q4M8IpfxVHzcsUqgH1KD6gJPLmDHLAzPkzSEAHWPlGx2/cYCvn6SCugBi4tz5z8sTQdW0+/zxY4zSHnKecCO0H/APWIEqtBMCRYA7nvgLlekKdNGFUaXEHVuT0QDcX3x5gLUzRBBc3ixsAq8go5dZxmAWc7UqUgMyynVUYsdQJK6mYqGYCASZtysOV9uHcQq1qcwbMF9O5CgtqN9wWA+uDniHjaCnUy49IKjTTeWKgkSFiw2mftgaSD6CdPpp+oWjUXP2AH2wBbL5lqazVUgsw0TBkMLTfaR98e5QEozKCC7QO0mP74B6HSoKas7iJggRYW32nBilmCKb+gIFFjMgmIt2wFzK01WoVYwS1u9hucK/ibjNRc29N1K06a/wAs8j1Ynryww5bLSoZ5LKtipuekTvt9sVv/AAOpm3/iM0pXL0gQFvLFQCNZFyNV7e2AG+FeDVauZy1cuop+aJpydZ0gkFrW5WN8dc8N8bqV10VAqhw3lwIVoJsvYCBzm+EbgOfpCkgUrTrJKkSQX2IOnm1uRG+PfDPHjSXMeezBv/MparCbqdA258v0wDbW4u61QmlXgCIBJFo5HaxxLl88GAsmroQZkdROFbgtYoaheoFJgiI9QiIvtBvgmKD0qb5mGqIbMREpeG1dACJnAZxzMZiQ1AUjBuhkBvmCYwFyn+qbZV1TMZZVBY6lT1FbSbxJH64O8Jz9LyaKn4lMEwbnbf8Ae2OceI+G1fNdkpOULO6hluQD6jq25/fAdZp5ilXoCrkai0dT638sLcdSORj8sQcZ4M2gViQdBDVBpiAR8Xcb8hjjXD+I1spVWtTeFYQyR6XU3YRjrfgDiqOPKd2aWY0la8UmUaqTHnBmCdxHfAA+IcRSpGhtWpTflus/KMRcEzK16tWkSlPy5CsWiQFBZvhgwdQ3Gwvi/mPCLKZpfzEU1FOkeqmNVgw5wBY88KRppTqOp1swZiqtID6pgaY1TOAYcpxullKyVK5SFDQoGpiJBRlXpuZJG4xmAtDg3kslerURg7MrlwQFB/3auc22ttjMBa8R8MTzaRpKWp6mXWpACh7oGkT6WIAOxBjcX0yGbQvXSpT1AMoCkxAA9MncSADbF7JuDURMwFQurMRr9B06QCAfVNjYEbDAXO1XkZimtqnlSnMRqFucEEXjAXcrXRQxFO9VdAOqU1dY3Wx27DEmQfSjMLFiIt0BMHqZ/LGeIUXRTZWlmshUfDpNtzc3v8sLvEuIPl7sZmQpSI6wVN5nnOAd0DVBq1Bpm87iJ94v+eFnjXEMzVrpTphmpKVBpiQr6TqIlbx1iJxR4L4zcegkKOW5I3/COeGPw0j0wKlFw3lj1CqUViBPmHfV3LGLxe+A8qceOZ8uotIUMwhYkh9QNo0mVBjqPvgFx+oammqzXUkFRACITPptaDfnN8RpmHrZirVy4kudXksfVTmSzKDBZTv2xvn2DW+IEEEgSfr88AX8M1AQ1gtReczqU7W59MNvBfEnkK6Oq1aLn1MkyJEN6CTbY745f4U4iRTVmkmkedrWgdv7Ye8lw/0q1IB1mdQN9/VaLHlGAJ08/R1tRy7tUCDV6wFEqLeqY53MY9yuVTNorcQpLRfVqVPMLFVj1CoukBQbGbjvhE8XcLWkdKT/ADLwRMd77YbeC5M5CFqMauhE1amJKBwTzvGpTA5fPAV+OeD0TMUly9ekFIqsNRDBQukqrEtYMSRbrtgjwWouSoUMx5boXdkcQBTUGYjmNh9Dhg4plRWzNDR6XEloHwpaZPIk2Hv2wD/1Y4rTSlRo6gGaoWIHZY26X++AF8ezdQZ5DSzD01rAVLOQjHZri0SCfnhWqV69HNPX069EMSwkiZAhjznninxDNFqZVoARvSByuCYxFkvEBeiadSmGYj0uRcX9XvawHLAEatd866PmWLatSgLupiZAmCfc7YzAermgt1ElfhifiNvqB+eMwDF4syJqmq4BZyNNMR6QnMkmNLFpjrHfFXh/HVrioaiIXfTpUKRoUcgegH5YLVPEVLN10qUafmFy2pT/ACyinmxOw732OJuMGlSqeQlNC1QU6k0400xMEA9IE98AGyLa6jFgYVgVAPKYMHlgtU4WmZ1IBCydJ6W5YEIvlMzOd5B2uDO3f2GIqvis0wqhA0AGS0C/UAHAWqHgtUU1fN0hL+oDSTfc8hgZxL+Zp0kCmpljNnjlPTv7YqVuP1XtUQMAZ0ydEi9hG/vijm+I1GF/SCCYW9u553wFjhsiqH1DUTqVuanlB7TEd8FXzdY1nIAKPBCsm3ULcECZxS4NwUsNZaZtvfe5/LBviHDSiBUcw1tRAlRN45dNxgF+jnaWXqMRBYNLKWMSbiBptE9cdE4bnV0pUp3VxBIPPlOOb8Q4Y3mup+JobUOYjpgrwTNNlUcG6lTv1ixA98AzVOHVM9nFdSBSDKq3uQu57zfFrxjnGGe8qlLNmGoBgtzCMxKgdw0doxt4C4kioNf/AA7L3tz9sFuAoi1cxnalg4C03b8IGrXpOwmRftGAP5nNjI0atVxqqm7AG9p0qD9fnJxx3jnEGzdfzH3E7ffT2m3sBjqXCwc5mNTD+TT2Ui51CJYciRsOQ98cu4j4eqUq1SkFJNA6dew0zYljYSoG5wA3iGcGgrA9ULNpE88a5LIqTGqwvIB2O/0jGlZKSMJOpjyWyj3ci49hiDMZ92XTAVW3VbCw5zvuN++AtPUWnVBQzpkhQJsTuTsMZiilXQ0ESxj2I5YzAF6nh8tVOmEFOkrFRsQ2vf6YzJvC5eobEhwTeZBET8sFeE8bOY/iqzL5bLQRWXSQsguAQDyMk4EI3opz6Qpf5SFIEnsMAx00p1vVUCkSszYwymRPuBhY4twhKNVgralIlbj92wTU6pANo+vT53wTyuXVwNSgiQRKz3wCKXn5jb7TPLENVSZJ5/5FsdUfw3lWI/lHV7kA+w54scR8P0UovpoiWU6RF9iZ9hzwCl4fqq9He4HtHX9MacSzJ06Bc6gFjmCd79Dix4YoU1pIwYHzBJifzxU8UVAGpBSQymbWPLAMXBPDdLM+Y9TXqQhAwaBtPMd8E/8A+fJVcU2qHy2Vl1CNaG0N0IHTEHgR9Qrjcelo5XBH/wBcXM5mgzV0q02ZVtSIJWDALEruTLLe9uW+AVqtL+DLUS1k16jbVUCmJUTfYc+eJ8tx+rmFisq5bK00/lK7AaybSxN3bnCrA74ocZrmiaVR0119MFm2pRyVVMcxipRXzaPmVTqqu0IW5Kgljp2FyB8sB0XgeeZhU8uqqIz6mdwRyUQiEgnbckexwv8A+pHDghpQ7urKTLGRIMSAAALHkOuC3CGUUWQgCxZZJnck7408fZTXl6NQC6RboHEX/wCpPvgOaeSZGm82a1x3GMKqrWi2+8dZnFzLUxrUsYEH2+uIK9TWWI5n6jrtgKGeQa9XNhbqce4t53K+qmQJsZjYCRBP1xmAZeJcQ15PNspEU4jncCbfXAelTP8AMpuCdBVhAPPn3tiTIKg4PXvJbWb9YH3xb4rmketR8uqk1aCa7ixAi8m088AN/itLmJYHb/GGPJ0ioAcn0m0b/cYF5rhD06lJSoIbTpYEFTEbEW+WHOpwWkx1SwYDadsBYyNWaemZi99x/cjFni7NToVKxXUyoxgSSBGwA95Ptgdlay0wNJ2PPnHPviXj+TzNdQcuwpjSQxJhYO/zt0wHMfDCuquzPAO4m3vGPPEOYkowe97722P774p8DFSpUCUheoQF6GTCmDt/jDh4t8EDLjLg+skkPN9bECCOggEfPASf6Z5kKKru6qIUCeu5ieQthyz9OlVdSzyV/BPUbwL7YWOAcF00NCgltWo8zEDBPw/RTzoIAaW5b9u0YBR8QeHcxQFSoV/lyYYEFQs2Bvb2wtvxV3AQcgQCI9N5253x1r/UoMvDiFUQaihptpBMj3k2+eOQZdBr9PmAjeNIXeREgmflgHvhvjvLVSiVValUpkQsSW6iRIxb4lxrzUZFFQAtbUFhlmQLdGG/Q4Ss5KOj6YKnULD1e56bcumGasxZQ49A7gwL2+X98AGylEloPIyI+04r8TyxV2A/EJP02GLeXIFQx0MnrjziFPU6GbWjAUs1T06Y32+u04zEnEKZFTUSSDYDkD7YzABOBcFr5nXQRgPTrYE7gclHXngpwXKLSrtTYkunpgLIkdT0wx+A8ir5ll206Sb+qI2B94+WCHAuE08xnM5rlWpsIYGPiLC/bbAUcy6FgaS6BTAMQUlvxEjryjFujxdmW0wDtOC/FvCjJ6jpZATcEn3m2+F3L5Hy9bgEKxG69TFsBfesRE6rd/1wV4dxOppKD1apXSTO/SML71GHOOY7jlvvhg4Pwyq6rVolT/1CV9x1wC/4O8OlGSJ8ynUIM3PoH9cO3iticrqqQCr0z/3RaecHC/ls69HN1NCh6odi6Ly1qCSAOeI/FmbfN06Q01KNSnUkgq2g8pJjl098Ad4BkQwSrTdTb1DfQ20W2sdsX6vAT/EishAiJWOfM/MY5/4Yrvlc04LCAAGuFWoJMMmoDURzEzfHUaWcBUVEkggEEc/3+uAo8dyq18lmAbwrEditwfeRjgy1GVlffSIM9+R/rj6GyuUmm6kk6wQZt8U8vnGOF5LhIrP5bTOk3i8r1A5YD2gHq0yrC1gGIIKjqeu+OocQ4QtRR5cEmBO4IAtpvGEXgGUBDLqsRAHSDeP30we4UHDGmNRCXAWYEk7dpGAjz3BtAsFMc5BHzwttTJa/KIAvHS364dip9W1jzj8+lsVatVd1Cg9haw64BR4qAaVwREG9sZgnxDI6xYyD+Egbnp88ZgFyhxOpl+ItpIXWV/EATIAHqggT7fTD9w2lmf4ipWFNjoim2gcxdhpmXF78+mOfcbyocU6odSSqAhWlyR8RJItvAkdcPHDONGlVo+ZVFMtpLPVVlBuRoEW1EkEuReT8gcMlnHKM1RPKCmAfUA25+BgCBYb98CM5xdVKkgurbyZHyAwVPE6eaBRiJG+llbtJZSRy2PbAbMZ3L0QKRRmO4YjeTyggwIwGBspmG20GxtbcfS2JsnwqtQGrKVA+/pcRqg9Ov9cL2bZLlCYG0jp1OIKXF6ihQrMCpnnf374CLKl6WZNRvMFXUHfUjhhLepmj39vpjrFZ4a5kdMc/zHiV2hqiUqhWNJdZ0n3B9sRZjxbWdrekSJPWNh2HbAPpWnpOrSoE3b774p8P4iroChRlm6j4l3gGTvbthZpeNKgF6aTfm3a/PG1TxqsEmgB3VgI7XXAO1SuFEkhVAkmQABzJM44tl6jU81UdIK62AIII9RtcbWjDTxnxwTT0UqYZWVkdanIMIBXSR33HTCjwqhpIlnUC06SSe5t6hgC3GlbL1aNSkTozCAxG1RIDLPcEfQ4Y/DmfHnknZlZW7aYPL5498SZenV4WrUpLUAKiRdiV+MDrMkfPC7wXimmrSc+kerzBYadQFypvyucB0IZBWaXUXHpG4j23++KeeywWmWCAXsoIH53OJeN5Wq8eWTIHK0+w+uFrMcQrgHzVIIG8H88BQztP1SwIt8MHY4zHtfOB4vy3+vzxmAL8O4ZVoUlpvk6TlI8usjwWI/E6MLWiwnFzjnF6SgCqi1J7g/Mg8h+mKfEvFFIUpqFtYEBFKhWPdgdUfQ4QuIcebMPqaF1SAAS0W26/WcA98O4rlyxSn6FktawIiI/Wd8F0ZKhQMoJNgIPp3+Izz6bnHNuD5Z2aNREEA8zHsPvGHetmMxRoEUFsLMwhnA/3CBv3+3PAGsz4Yo7lSqmLfDP/ALiJwKzPhSjB0uQeVwRboRvywCy/iB0ZndTWEMPU8ML7zzjpGGDKeKqbaRoNNiN2dOXUdx0jAC+IeHXogEXDz7g+x2mcVMhwSqaViHJjoCI5lcP3kJUfWGI1CCAZEWMR78xiU8NRzrVoMWIgR/UdjgEJ+EVE+JGg/wDpt3kDFMBVJEWx0ps0yWqiQba1H/yHK3MTiOrwihWhlgAdADP27YBV4RxDLxD0xy3WdpvG+L9ThWSzAVx6XUGNDwRNmEGxmOmLGc8HUdUoXG8jf5DY/TArNeCHBPlurmOdj/TAE+JMUyrkUiyohDICA2n8TJ1IW4B3gY5blq2pDpYt6SDqIJPe4BAI3i2DvEMxWp6qVSqafp9SlhJXYhATPvE7404T4a/j6rgt5ZRfUyiVhoCqD1sSfl1wHS+HVGakrGxI2EQIHpuOxwMznEEZdIU1Sf8AcsAbWDEflfBU2TSraYEA9YEA4R87nK9FyNZ5yfvIjAFq3BEYgvop6raUa19rmZ+2MwHqcR1KHqNLn7R+WMwAXPeFnMsvqHO0RfYY8XwbVUhoUmLJ15GDcA46JQ4XS0gaf925J5e/fBHL5RAoMXWY3t+4wC3T4OqgNl1OpgT6l+E8ldSIbn9uuPU8Ou9TzGdwwH/DYooO5JXVY8tothmdYFuUc++KNO7Tzv8AngA2Z8MyCwYsWImdN+uwH+cD6/hApfVJi1v3NsHqgspv8fX3/pi/UpjVEWkj5HAK1HJ1VA0NF7gE2+U4uZTPZmmYdwy9TE/PF5qQDOALQftcYF06hbXJm8YBhy/HPSJWRPz7RiSrVQEsreogQRa//Lz++Ftax8s+/QYg4fnXOmTPqbkOo7dsA30/UTqO28b9rf3xn8UgNzc9tz/jA0VSKJafUAb/ACGNmPpZuekX+RwEnEOFUK4TXT1aTYsBIB68/rj3IcLFIQsqwnckh7kbTG0Ylym3sJ/PFXJV21kSblh9NsBZr1nVXJpzF7SR3gRvgdlMxTrrKreYIcXUxYW5R+WCucrNBudwMDmpBIZQAXI1d9+W3PACn8NA1NXp0sTAJ+x+f649wc0hgZv6Z/PGYD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34" name="AutoShape 6" descr="data:image/jpeg;base64,/9j/4AAQSkZJRgABAQAAAQABAAD/2wCEAAkGBhMRERQUExMVFRUTGRsaGBgYGBobGRYfHBscHRgdFxgbGyYgHRomGxoeHy8iJCcpLC0sGyAxNTAqNSYrLCkBCQoKBQUFDQUFDSkYEhgpKSkpKSkpKSkpKSkpKSkpKSkpKSkpKSkpKSkpKSkpKSkpKSkpKSkpKSkpKSkpKSkpKf/AABEIANsAiAMBIgACEQEDEQH/xAAcAAACAgMBAQAAAAAAAAAAAAAFBgMEAAIHAQj/xAA/EAACAQIEBAQEBAUCBAcBAAABAhEDIQAEEjEFQVFhBhMicTKBkaFCscHwFCPR4fEHUkNygqIVM2KSssLiF//EABQBAQAAAAAAAAAAAAAAAAAAAAD/xAAUEQEAAAAAAAAAAAAAAAAAAAAA/9oADAMBAAIRAxEAPwCtXaijKCZWSDqgEgmYMG0bYJ5OpcUkUMApaA07zJYm4iIjAvN0lBRRJvIIII5nsZFvpgnwqv5Ydg4IBCE6YMaTsO5+dsBZ4oCtQID+EFiw+EH4VAG5MHEw4uVAJQEEgLJ0X9oM4D5fPa6hbd3PpufSOi9z+mCnH1dPJhmgTuABMf0nAGqFJrF+1hcA4G5+sr+gRB3i0x9sb0eNqlAXlgLk2JJ7dsUabFzF4N9pwBbK5ceXAaIE9fvjfMhUKwBJIAOx+vbHvCHZh6SIFrg36/LE4pgsoJ1QwFotf2wEAy4kMCk++3z+fzxDWEwoZD3LwOsEgSMQV8irM7BFEKx2ENd5b3x7TprDaaanSk3UbEMGJ72wFmpRZSGOlgSAYMlfpvicZ2jMGssm1yRz2virkc6lJWKgAA01ttPqmY2O2/bBTP8ACqFcRWpK5YQGi47354DShXp19RU6lRipHcDb7zgRx/j9PKDRJ1sJHpO3v+KOgvhS4z4YOVvQqtTpyQCzkTy9KgC37nAjJ+IM040F/Ng2hS1pvAg2wA3jfEEqVAy0QbyCxaLG3xDkRecDaupiTUIZ+gFj7xN8OOb8PZysBUqowQbwkED/AJRzj2wMq8KWyU0Zi5u7AixsQANuRnAD+G0ldh6AzXIQKWMDckAgbW3x5hqynh/yVrkwxXTTlV+GQfi7264zAGa2XUIxEgU9N3GnXO8RtAY2xU8x0kNJBkg84ECT+mLVZgKDBpMTa1iG/ON4jEPFH9ckwoURe/f+mAlyHD40lAZsJ2jlP5nF7P6mhQZAEHUP0+WKFCsTEFgAASBuP9ojpi5nKzVGCrNhuTt7R0wFevT3EkQFgHc/PBHh2QZASWBBAiDc+5wKolagVmneD3AEjB3J59DKSLDpb2GAL8NyYCjrf7/pijxilmqLB6SI43IJ0kxyPXrIiO+C2WPoUzt3tjXiCrVXy3Eqxg3/ALYDnB8cEMwIsfSZ3QXkA31CT2++Di+Jcs+spUEEbBb7nttfEWW8PUlViqgkMbRaB1MYir+GhINMaRy6E/W30wFKtxug1SoyCqGMSQIWBPxAkDnij/4hmc0DSo1XcCSyg2UT+MjYezdbHDF4W8L03eo1YeZGnSLgXLXI57c8MFfgKNTFOkfJAsdAhmHQnmfed8BzijwurmqgoCo9Up8Wokqgm5AJ2x0DLcApZOkz0VPmaNAbcknYwNr3xPwvgK0KzmmAEKiPtN+fzxp4uqxTUATMtHWIA+5wEWTdgqDcaSHGkiGi2o9dXXEicARQh0lqpBM+9r8h1nArO1NVEanYh1LQTPqgW74uZrihCUSGaGuQswbW9Q7g4AlwPg601qK6XdpOqCIE+odLn8sZiXgXF3qBhV+JIGlVPTcnmTj3AJLUwy1KbWMEmedt/wB9MV85RmNQJ1oO5SLG30tixxIsssIXTZYvI6fMYjrZyaa1ohUBFjH3wErqAgcNOuJbp0t72xZKk0QdWlyDbaRzthSyWcap6dR+L0gH0gHr9sE21OQDsdoNwed/vgLOXzY0Kxgerp2vi/wpSSGEDtHXrgZ5CgxYibE/i6x7YkLhWCoWgkbEkX6j5b4B9ynqpggTMwNp62jE1Oj8JJupjbr3xHwaDSpk7xb9cSZoEgAESDN9sAKVmCHRGmYNt55iOm2PKNElQGZgQbSN4mftzwQRCDdKUm5Im+I6uX1DVoSe4k/lgIOBqNVeDI9O/Yt9cEVtPQ/XEAy55BLm8TNjzxPXX0SCR3AvgJ1eNpwI8VsvkgkkFZgi9zA+mCdHUT/TbCj4z4ovnU6AnddUbb8z7fngNszwSoq01PqVPbvYXPLFvM0hpCavQFg8tv3c4jy+osZdjDFRfv8A0jBCvKq3rYlJiSBzIva+2AHZbhBrqFp1dJE21fFyk9f74zBmjMiGIjSeXME2t2x5gOb18wzOqsYHra3M+kKJ5SWxto1ZYi5hxIP4ukjtjFoKWZpBUFVEdbu0DqPR9ce5Z2Arr0ZSLXkyTPyH54DXLUVWmDzE+8Ei376YvIykAC09BtiJqVxHK5E/fG70vi1GJv1PfngN8vSHw9DckzvyHfriWgASJgCYFvy3xXQE72URP6T3OJqFY6wIAIO/fAN3Da+mkvvG4ge+CFMhmmx3tzwP4XS/koQJInsDGL1MEzMGNu3W/PlgJP4YaYG3yxOcvtfbnGNGrgRefkfucb0K4IvY98BlCiZM7/T6Y84hXFKkzH8O3c/5xJRqgbmMVPEbTlyLeojAV6fGAMv5sReAJmT27YQswmqstRjPrufdhPzwVqBiqqDISYHX3wMpO6V6Zj0zcEWJEWg74BppqwckEQKl/Yk4stpRJmQykzuZhsKnHuNCfKKaWO4Vfsd/2cVaNFgQCgIHU/WYwDrX4ilIS2oqXpr6erDSPlJ54zC7mM6TT/8AKVfKK1BcEtpMxMHcW2xmABZZZVSFILF222khR/2oD88ScORQ9Y3uqnr/ALhYdb40zOb8t/LCamQBSJHIDUfecbUssxqwotUVB7A6p+cYDfLLJkknvzIG32xLUNpC9zqn7YtVsuquw2AMR2xW1jUQDdbkc7zGAq1LhYB3kjuOfti7k1gi1zeek4ipsSxIEXH7ti6tNRva1if8YC9meLVKH8KAqmlUDeZLEHcAaAAZ79Bhso0w1PUp9OiQPcdcK1bN0QlJS482+hYkEE/C45A8u4w35LKCnRUK/mKwMNtvJj5YCm7nXAchQBZfY8+v98aUHqgXqVD6ug2nbaxxJWUB13Ej5mAY023xpTWIgufVeIIMGwPe/LtgNMhman8Qg8xypL2YAAgKDyG8488R8Q2pgD0wTO22377YkoV4rLqJA9ROqLekDkN8CM26klmIEAmT0G+rpgKlRZEgjnMWwM4lQaaI6uAT/Q4M8IpfxVHzcsUqgH1KD6gJPLmDHLAzPkzSEAHWPlGx2/cYCvn6SCugBi4tz5z8sTQdW0+/zxY4zSHnKecCO0H/APWIEqtBMCRYA7nvgLlekKdNGFUaXEHVuT0QDcX3x5gLUzRBBc3ixsAq8go5dZxmAWc7UqUgMyynVUYsdQJK6mYqGYCASZtysOV9uHcQq1qcwbMF9O5CgtqN9wWA+uDniHjaCnUy49IKjTTeWKgkSFiw2mftgaSD6CdPpp+oWjUXP2AH2wBbL5lqazVUgsw0TBkMLTfaR98e5QEozKCC7QO0mP74B6HSoKas7iJggRYW32nBilmCKb+gIFFjMgmIt2wFzK01WoVYwS1u9hucK/ibjNRc29N1K06a/wAs8j1Ynryww5bLSoZ5LKtipuekTvt9sVv/AAOpm3/iM0pXL0gQFvLFQCNZFyNV7e2AG+FeDVauZy1cuop+aJpydZ0gkFrW5WN8dc8N8bqV10VAqhw3lwIVoJsvYCBzm+EbgOfpCkgUrTrJKkSQX2IOnm1uRG+PfDPHjSXMeezBv/MparCbqdA258v0wDbW4u61QmlXgCIBJFo5HaxxLl88GAsmroQZkdROFbgtYoaheoFJgiI9QiIvtBvgmKD0qb5mGqIbMREpeG1dACJnAZxzMZiQ1AUjBuhkBvmCYwFyn+qbZV1TMZZVBY6lT1FbSbxJH64O8Jz9LyaKn4lMEwbnbf8Ae2OceI+G1fNdkpOULO6hluQD6jq25/fAdZp5ilXoCrkai0dT638sLcdSORj8sQcZ4M2gViQdBDVBpiAR8Xcb8hjjXD+I1spVWtTeFYQyR6XU3YRjrfgDiqOPKd2aWY0la8UmUaqTHnBmCdxHfAA+IcRSpGhtWpTflus/KMRcEzK16tWkSlPy5CsWiQFBZvhgwdQ3Gwvi/mPCLKZpfzEU1FOkeqmNVgw5wBY88KRppTqOp1swZiqtID6pgaY1TOAYcpxullKyVK5SFDQoGpiJBRlXpuZJG4xmAtDg3kslerURg7MrlwQFB/3auc22ttjMBa8R8MTzaRpKWp6mXWpACh7oGkT6WIAOxBjcX0yGbQvXSpT1AMoCkxAA9MncSADbF7JuDURMwFQurMRr9B06QCAfVNjYEbDAXO1XkZimtqnlSnMRqFucEEXjAXcrXRQxFO9VdAOqU1dY3Wx27DEmQfSjMLFiIt0BMHqZ/LGeIUXRTZWlmshUfDpNtzc3v8sLvEuIPl7sZmQpSI6wVN5nnOAd0DVBq1Bpm87iJ94v+eFnjXEMzVrpTphmpKVBpiQr6TqIlbx1iJxR4L4zcegkKOW5I3/COeGPw0j0wKlFw3lj1CqUViBPmHfV3LGLxe+A8qceOZ8uotIUMwhYkh9QNo0mVBjqPvgFx+oammqzXUkFRACITPptaDfnN8RpmHrZirVy4kudXksfVTmSzKDBZTv2xvn2DW+IEEEgSfr88AX8M1AQ1gtReczqU7W59MNvBfEnkK6Oq1aLn1MkyJEN6CTbY745f4U4iRTVmkmkedrWgdv7Ye8lw/0q1IB1mdQN9/VaLHlGAJ08/R1tRy7tUCDV6wFEqLeqY53MY9yuVTNorcQpLRfVqVPMLFVj1CoukBQbGbjvhE8XcLWkdKT/ADLwRMd77YbeC5M5CFqMauhE1amJKBwTzvGpTA5fPAV+OeD0TMUly9ekFIqsNRDBQukqrEtYMSRbrtgjwWouSoUMx5boXdkcQBTUGYjmNh9Dhg4plRWzNDR6XEloHwpaZPIk2Hv2wD/1Y4rTSlRo6gGaoWIHZY26X++AF8ezdQZ5DSzD01rAVLOQjHZri0SCfnhWqV69HNPX069EMSwkiZAhjznninxDNFqZVoARvSByuCYxFkvEBeiadSmGYj0uRcX9XvawHLAEatd866PmWLatSgLupiZAmCfc7YzAermgt1ElfhifiNvqB+eMwDF4syJqmq4BZyNNMR6QnMkmNLFpjrHfFXh/HVrioaiIXfTpUKRoUcgegH5YLVPEVLN10qUafmFy2pT/ACyinmxOw732OJuMGlSqeQlNC1QU6k0400xMEA9IE98AGyLa6jFgYVgVAPKYMHlgtU4WmZ1IBCydJ6W5YEIvlMzOd5B2uDO3f2GIqvis0wqhA0AGS0C/UAHAWqHgtUU1fN0hL+oDSTfc8hgZxL+Zp0kCmpljNnjlPTv7YqVuP1XtUQMAZ0ydEi9hG/vijm+I1GF/SCCYW9u553wFjhsiqH1DUTqVuanlB7TEd8FXzdY1nIAKPBCsm3ULcECZxS4NwUsNZaZtvfe5/LBviHDSiBUcw1tRAlRN45dNxgF+jnaWXqMRBYNLKWMSbiBptE9cdE4bnV0pUp3VxBIPPlOOb8Q4Y3mup+JobUOYjpgrwTNNlUcG6lTv1ixA98AzVOHVM9nFdSBSDKq3uQu57zfFrxjnGGe8qlLNmGoBgtzCMxKgdw0doxt4C4kioNf/AA7L3tz9sFuAoi1cxnalg4C03b8IGrXpOwmRftGAP5nNjI0atVxqqm7AG9p0qD9fnJxx3jnEGzdfzH3E7ffT2m3sBjqXCwc5mNTD+TT2Ui51CJYciRsOQ98cu4j4eqUq1SkFJNA6dew0zYljYSoG5wA3iGcGgrA9ULNpE88a5LIqTGqwvIB2O/0jGlZKSMJOpjyWyj3ci49hiDMZ92XTAVW3VbCw5zvuN++AtPUWnVBQzpkhQJsTuTsMZiilXQ0ESxj2I5YzAF6nh8tVOmEFOkrFRsQ2vf6YzJvC5eobEhwTeZBET8sFeE8bOY/iqzL5bLQRWXSQsguAQDyMk4EI3opz6Qpf5SFIEnsMAx00p1vVUCkSszYwymRPuBhY4twhKNVgralIlbj92wTU6pANo+vT53wTyuXVwNSgiQRKz3wCKXn5jb7TPLENVSZJ5/5FsdUfw3lWI/lHV7kA+w54scR8P0UovpoiWU6RF9iZ9hzwCl4fqq9He4HtHX9MacSzJ06Bc6gFjmCd79Dix4YoU1pIwYHzBJifzxU8UVAGpBSQymbWPLAMXBPDdLM+Y9TXqQhAwaBtPMd8E/8A+fJVcU2qHy2Vl1CNaG0N0IHTEHgR9Qrjcelo5XBH/wBcXM5mgzV0q02ZVtSIJWDALEruTLLe9uW+AVqtL+DLUS1k16jbVUCmJUTfYc+eJ8tx+rmFisq5bK00/lK7AaybSxN3bnCrA74ocZrmiaVR0119MFm2pRyVVMcxipRXzaPmVTqqu0IW5Kgljp2FyB8sB0XgeeZhU8uqqIz6mdwRyUQiEgnbckexwv8A+pHDghpQ7urKTLGRIMSAAALHkOuC3CGUUWQgCxZZJnck7408fZTXl6NQC6RboHEX/wCpPvgOaeSZGm82a1x3GMKqrWi2+8dZnFzLUxrUsYEH2+uIK9TWWI5n6jrtgKGeQa9XNhbqce4t53K+qmQJsZjYCRBP1xmAZeJcQ15PNspEU4jncCbfXAelTP8AMpuCdBVhAPPn3tiTIKg4PXvJbWb9YH3xb4rmketR8uqk1aCa7ixAi8m088AN/itLmJYHb/GGPJ0ioAcn0m0b/cYF5rhD06lJSoIbTpYEFTEbEW+WHOpwWkx1SwYDadsBYyNWaemZi99x/cjFni7NToVKxXUyoxgSSBGwA95Ptgdlay0wNJ2PPnHPviXj+TzNdQcuwpjSQxJhYO/zt0wHMfDCuquzPAO4m3vGPPEOYkowe97722P774p8DFSpUCUheoQF6GTCmDt/jDh4t8EDLjLg+skkPN9bECCOggEfPASf6Z5kKKru6qIUCeu5ieQthyz9OlVdSzyV/BPUbwL7YWOAcF00NCgltWo8zEDBPw/RTzoIAaW5b9u0YBR8QeHcxQFSoV/lyYYEFQs2Bvb2wtvxV3AQcgQCI9N5253x1r/UoMvDiFUQaihptpBMj3k2+eOQZdBr9PmAjeNIXeREgmflgHvhvjvLVSiVValUpkQsSW6iRIxb4lxrzUZFFQAtbUFhlmQLdGG/Q4Ss5KOj6YKnULD1e56bcumGasxZQ49A7gwL2+X98AGylEloPIyI+04r8TyxV2A/EJP02GLeXIFQx0MnrjziFPU6GbWjAUs1T06Y32+u04zEnEKZFTUSSDYDkD7YzABOBcFr5nXQRgPTrYE7gclHXngpwXKLSrtTYkunpgLIkdT0wx+A8ir5ll206Sb+qI2B94+WCHAuE08xnM5rlWpsIYGPiLC/bbAUcy6FgaS6BTAMQUlvxEjryjFujxdmW0wDtOC/FvCjJ6jpZATcEn3m2+F3L5Hy9bgEKxG69TFsBfesRE6rd/1wV4dxOppKD1apXSTO/SML71GHOOY7jlvvhg4Pwyq6rVolT/1CV9x1wC/4O8OlGSJ8ynUIM3PoH9cO3iticrqqQCr0z/3RaecHC/ls69HN1NCh6odi6Ly1qCSAOeI/FmbfN06Q01KNSnUkgq2g8pJjl098Ad4BkQwSrTdTb1DfQ20W2sdsX6vAT/EishAiJWOfM/MY5/4Yrvlc04LCAAGuFWoJMMmoDURzEzfHUaWcBUVEkggEEc/3+uAo8dyq18lmAbwrEditwfeRjgy1GVlffSIM9+R/rj6GyuUmm6kk6wQZt8U8vnGOF5LhIrP5bTOk3i8r1A5YD2gHq0yrC1gGIIKjqeu+OocQ4QtRR5cEmBO4IAtpvGEXgGUBDLqsRAHSDeP30we4UHDGmNRCXAWYEk7dpGAjz3BtAsFMc5BHzwttTJa/KIAvHS364dip9W1jzj8+lsVatVd1Cg9haw64BR4qAaVwREG9sZgnxDI6xYyD+Egbnp88ZgFyhxOpl+ItpIXWV/EATIAHqggT7fTD9w2lmf4ipWFNjoim2gcxdhpmXF78+mOfcbyocU6odSSqAhWlyR8RJItvAkdcPHDONGlVo+ZVFMtpLPVVlBuRoEW1EkEuReT8gcMlnHKM1RPKCmAfUA25+BgCBYb98CM5xdVKkgurbyZHyAwVPE6eaBRiJG+llbtJZSRy2PbAbMZ3L0QKRRmO4YjeTyggwIwGBspmG20GxtbcfS2JsnwqtQGrKVA+/pcRqg9Ov9cL2bZLlCYG0jp1OIKXF6ihQrMCpnnf374CLKl6WZNRvMFXUHfUjhhLepmj39vpjrFZ4a5kdMc/zHiV2hqiUqhWNJdZ0n3B9sRZjxbWdrekSJPWNh2HbAPpWnpOrSoE3b774p8P4iroChRlm6j4l3gGTvbthZpeNKgF6aTfm3a/PG1TxqsEmgB3VgI7XXAO1SuFEkhVAkmQABzJM44tl6jU81UdIK62AIII9RtcbWjDTxnxwTT0UqYZWVkdanIMIBXSR33HTCjwqhpIlnUC06SSe5t6hgC3GlbL1aNSkTozCAxG1RIDLPcEfQ4Y/DmfHnknZlZW7aYPL5498SZenV4WrUpLUAKiRdiV+MDrMkfPC7wXimmrSc+kerzBYadQFypvyucB0IZBWaXUXHpG4j23++KeeywWmWCAXsoIH53OJeN5Wq8eWTIHK0+w+uFrMcQrgHzVIIG8H88BQztP1SwIt8MHY4zHtfOB4vy3+vzxmAL8O4ZVoUlpvk6TlI8usjwWI/E6MLWiwnFzjnF6SgCqi1J7g/Mg8h+mKfEvFFIUpqFtYEBFKhWPdgdUfQ4QuIcebMPqaF1SAAS0W26/WcA98O4rlyxSn6FktawIiI/Wd8F0ZKhQMoJNgIPp3+Izz6bnHNuD5Z2aNREEA8zHsPvGHetmMxRoEUFsLMwhnA/3CBv3+3PAGsz4Yo7lSqmLfDP/ALiJwKzPhSjB0uQeVwRboRvywCy/iB0ZndTWEMPU8ML7zzjpGGDKeKqbaRoNNiN2dOXUdx0jAC+IeHXogEXDz7g+x2mcVMhwSqaViHJjoCI5lcP3kJUfWGI1CCAZEWMR78xiU8NRzrVoMWIgR/UdjgEJ+EVE+JGg/wDpt3kDFMBVJEWx0ps0yWqiQba1H/yHK3MTiOrwihWhlgAdADP27YBV4RxDLxD0xy3WdpvG+L9ThWSzAVx6XUGNDwRNmEGxmOmLGc8HUdUoXG8jf5DY/TArNeCHBPlurmOdj/TAE+JMUyrkUiyohDICA2n8TJ1IW4B3gY5blq2pDpYt6SDqIJPe4BAI3i2DvEMxWp6qVSqafp9SlhJXYhATPvE7404T4a/j6rgt5ZRfUyiVhoCqD1sSfl1wHS+HVGakrGxI2EQIHpuOxwMznEEZdIU1Sf8AcsAbWDEflfBU2TSraYEA9YEA4R87nK9FyNZ5yfvIjAFq3BEYgvop6raUa19rmZ+2MwHqcR1KHqNLn7R+WMwAXPeFnMsvqHO0RfYY8XwbVUhoUmLJ15GDcA46JQ4XS0gaf925J5e/fBHL5RAoMXWY3t+4wC3T4OqgNl1OpgT6l+E8ldSIbn9uuPU8Ou9TzGdwwH/DYooO5JXVY8tothmdYFuUc++KNO7Tzv8AngA2Z8MyCwYsWImdN+uwH+cD6/hApfVJi1v3NsHqgspv8fX3/pi/UpjVEWkj5HAK1HJ1VA0NF7gE2+U4uZTPZmmYdwy9TE/PF5qQDOALQftcYF06hbXJm8YBhy/HPSJWRPz7RiSrVQEsreogQRa//Lz++Ftax8s+/QYg4fnXOmTPqbkOo7dsA30/UTqO28b9rf3xn8UgNzc9tz/jA0VSKJafUAb/ACGNmPpZuekX+RwEnEOFUK4TXT1aTYsBIB68/rj3IcLFIQsqwnckh7kbTG0Ylym3sJ/PFXJV21kSblh9NsBZr1nVXJpzF7SR3gRvgdlMxTrrKreYIcXUxYW5R+WCucrNBudwMDmpBIZQAXI1d9+W3PACn8NA1NXp0sTAJ+x+f649wc0hgZv6Z/PGYD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1447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1143001"/>
            <a:ext cx="1069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Black" panose="020B0A04020102020204" pitchFamily="34" charset="0"/>
              </a:rPr>
              <a:t>ACTIVITY – RESEARCH AND FIND 10 RUNAWAY SLAVE ADS FROM FIVE DIFFERENT COLONIES / STATES (DATE RANGE – 1700 – 1808)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Black" panose="020B0A04020102020204" pitchFamily="34" charset="0"/>
              </a:rPr>
              <a:t>PROVIDE A DESCRIPTION AND SIGNIFICANT DIFFERENCES BETWEEN THE 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Black" panose="020B0A04020102020204" pitchFamily="34" charset="0"/>
              </a:rPr>
              <a:t>PROVIDE PERTINENT LAWS GOVERNING SLAVERY IN THE FIVE DIFFERENT COLONIES / 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Black" panose="020B0A04020102020204" pitchFamily="34" charset="0"/>
              </a:rPr>
              <a:t>DESCRIBE SIMILARITIES AND DIFFERENCES BETWEEN THOSE COLONIES / STATES CONCERNING SLAVE LAWS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Black" panose="020B0A04020102020204" pitchFamily="34" charset="0"/>
              </a:rPr>
              <a:t>GET CHROMEBOOK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Black" panose="020B0A04020102020204" pitchFamily="34" charset="0"/>
              </a:rPr>
              <a:t>SUBMIT IN GOOGLE SLIDES TO michaelw.wheeler@cms.k12.nc.us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Large landowning </a:t>
            </a:r>
            <a:r>
              <a:rPr lang="en-US" sz="2400" dirty="0">
                <a:latin typeface="Arial Black" panose="020B0A04020102020204" pitchFamily="34" charset="0"/>
              </a:rPr>
              <a:t>slave holders rarely interacted or saw their slaves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Spent time in cities </a:t>
            </a:r>
            <a:r>
              <a:rPr lang="en-US" sz="2400" dirty="0">
                <a:latin typeface="Arial Black" panose="020B0A04020102020204" pitchFamily="34" charset="0"/>
              </a:rPr>
              <a:t>away from their plantations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Divided slaves into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smaller groups to avoid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rebellions</a:t>
            </a:r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Small landowners often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owned five slaves or less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Worked together </a:t>
            </a:r>
            <a:r>
              <a:rPr lang="en-US" sz="2400" dirty="0">
                <a:latin typeface="Arial Black" panose="020B0A04020102020204" pitchFamily="34" charset="0"/>
              </a:rPr>
              <a:t>and often formed personal bonds</a:t>
            </a:r>
          </a:p>
        </p:txBody>
      </p:sp>
    </p:spTree>
    <p:extLst>
      <p:ext uri="{BB962C8B-B14F-4D97-AF65-F5344CB8AC3E}">
        <p14:creationId xmlns:p14="http://schemas.microsoft.com/office/powerpoint/2010/main" val="40517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Trade occupations that Black men took on by the </a:t>
            </a:r>
            <a:r>
              <a:rPr lang="en-US" sz="2400" dirty="0" smtClean="0">
                <a:latin typeface="Arial Black" panose="020B0A04020102020204" pitchFamily="34" charset="0"/>
              </a:rPr>
              <a:t>mid-18</a:t>
            </a:r>
            <a:r>
              <a:rPr lang="en-US" sz="2400" baseline="30000" dirty="0" smtClean="0">
                <a:latin typeface="Arial Black" panose="020B0A04020102020204" pitchFamily="34" charset="0"/>
              </a:rPr>
              <a:t>th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>
                <a:latin typeface="Arial Black" panose="020B0A04020102020204" pitchFamily="34" charset="0"/>
              </a:rPr>
              <a:t>Century: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Carpenter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Blacksmith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Carter </a:t>
            </a:r>
            <a:r>
              <a:rPr lang="en-US" sz="2400" dirty="0">
                <a:latin typeface="Arial Black" panose="020B0A04020102020204" pitchFamily="34" charset="0"/>
              </a:rPr>
              <a:t>- Carries or conveys goods in a cart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Cooper</a:t>
            </a:r>
            <a:r>
              <a:rPr lang="en-US" sz="2400" dirty="0">
                <a:latin typeface="Arial Black" panose="020B0A04020102020204" pitchFamily="34" charset="0"/>
              </a:rPr>
              <a:t> - Maker of wooden barrels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Miller – Grinds grains/makes flour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Sawyer</a:t>
            </a:r>
            <a:r>
              <a:rPr lang="en-US" sz="2400" dirty="0">
                <a:latin typeface="Arial Black" panose="020B0A04020102020204" pitchFamily="34" charset="0"/>
              </a:rPr>
              <a:t> - A person who saws timber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Tanner</a:t>
            </a:r>
            <a:r>
              <a:rPr lang="en-US" sz="2400" dirty="0">
                <a:latin typeface="Arial Black" panose="020B0A04020102020204" pitchFamily="34" charset="0"/>
              </a:rPr>
              <a:t> - A person who tans hides for leather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Shoemaker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Black women were resigned to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field work and domestic work</a:t>
            </a:r>
          </a:p>
        </p:txBody>
      </p:sp>
    </p:spTree>
    <p:extLst>
      <p:ext uri="{BB962C8B-B14F-4D97-AF65-F5344CB8AC3E}">
        <p14:creationId xmlns:p14="http://schemas.microsoft.com/office/powerpoint/2010/main" val="29273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South Carolina was perhaps the only colony where slaves outnumbered Whites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357" y="2079319"/>
            <a:ext cx="6331338" cy="4352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307" y="2505205"/>
            <a:ext cx="42964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South Carolina was settled by planters who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immigrated from Barbados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Chattel slavery </a:t>
            </a:r>
            <a:r>
              <a:rPr lang="en-US" sz="2400" dirty="0">
                <a:latin typeface="Arial Black" panose="020B0A04020102020204" pitchFamily="34" charset="0"/>
              </a:rPr>
              <a:t>was practiced from the beginning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Heavy dependence on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slave labor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Largest export crop was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rice</a:t>
            </a:r>
          </a:p>
        </p:txBody>
      </p:sp>
    </p:spTree>
    <p:extLst>
      <p:ext uri="{BB962C8B-B14F-4D97-AF65-F5344CB8AC3E}">
        <p14:creationId xmlns:p14="http://schemas.microsoft.com/office/powerpoint/2010/main" val="21222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Rice plantations and Sugar plantations had this in common: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Whites were in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minority of the 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Slaves worked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largely independently </a:t>
            </a:r>
            <a:r>
              <a:rPr lang="en-US" sz="2400" dirty="0">
                <a:latin typeface="Arial Black" panose="020B0A04020102020204" pitchFamily="34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segregated</a:t>
            </a:r>
            <a:r>
              <a:rPr lang="en-US" sz="2400" dirty="0">
                <a:latin typeface="Arial Black" panose="020B0A04020102020204" pitchFamily="34" charset="0"/>
              </a:rPr>
              <a:t> from the White 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Slave population did not grow through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reproduction</a:t>
            </a:r>
            <a:r>
              <a:rPr lang="en-US" sz="2400" dirty="0">
                <a:latin typeface="Arial Black" panose="020B0A04020102020204" pitchFamily="34" charset="0"/>
              </a:rPr>
              <a:t>, but by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importation</a:t>
            </a:r>
          </a:p>
        </p:txBody>
      </p:sp>
    </p:spTree>
    <p:extLst>
      <p:ext uri="{BB962C8B-B14F-4D97-AF65-F5344CB8AC3E}">
        <p14:creationId xmlns:p14="http://schemas.microsoft.com/office/powerpoint/2010/main" val="38589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2569</Words>
  <Application>Microsoft Office PowerPoint</Application>
  <PresentationFormat>Widescreen</PresentationFormat>
  <Paragraphs>280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Arial Black</vt:lpstr>
      <vt:lpstr>Arial Rounded MT Bold</vt:lpstr>
      <vt:lpstr>Calibri</vt:lpstr>
      <vt:lpstr>Calibri Light</vt:lpstr>
      <vt:lpstr>Office Theme</vt:lpstr>
      <vt:lpstr>Warm-Up 23OCT18</vt:lpstr>
      <vt:lpstr>Warm-Up 23OCT18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Famous Biracial Americans</vt:lpstr>
      <vt:lpstr>Warm-Up 25OCT18</vt:lpstr>
      <vt:lpstr>Warm-Up 25OCT18</vt:lpstr>
      <vt:lpstr>This Date in History</vt:lpstr>
      <vt:lpstr>4OCT18 - AGENDA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Warm-Up 5OCT18</vt:lpstr>
      <vt:lpstr>Warm-Up 5OCT18</vt:lpstr>
      <vt:lpstr>Warm-Up 5OCT18</vt:lpstr>
      <vt:lpstr>Plantation Slavery/Culture</vt:lpstr>
      <vt:lpstr>Plantation Slavery/Culture</vt:lpstr>
      <vt:lpstr>Warm-Up 22FEB18</vt:lpstr>
      <vt:lpstr>Warm-Up 22FEB18</vt:lpstr>
      <vt:lpstr>Plantation Slavery/Culture</vt:lpstr>
      <vt:lpstr>Plantation Slavery/Culture</vt:lpstr>
      <vt:lpstr>Plantation Slavery/Culture</vt:lpstr>
      <vt:lpstr>Plantation Slavery/Culture</vt:lpstr>
      <vt:lpstr>Warm-Up 8OCT18</vt:lpstr>
      <vt:lpstr>Warm-Up 8OCT18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ACTIVITY 8OCT18</vt:lpstr>
      <vt:lpstr>Warm-Up 23OCT17</vt:lpstr>
      <vt:lpstr>Warm-Up 24OCT17</vt:lpstr>
      <vt:lpstr>Warm-Up 24OCT17</vt:lpstr>
      <vt:lpstr>Warm-Up 26OCT17</vt:lpstr>
      <vt:lpstr>Warm-Up 26OCT17</vt:lpstr>
      <vt:lpstr>Warm-Up 5OCT17</vt:lpstr>
      <vt:lpstr>Warm-Up 5OCT17</vt:lpstr>
      <vt:lpstr>3OCT17 - AGENDA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 12FEB18</dc:title>
  <dc:creator>Wheeler, Michael W.</dc:creator>
  <cp:lastModifiedBy>Wheeler, Michael W.</cp:lastModifiedBy>
  <cp:revision>39</cp:revision>
  <dcterms:created xsi:type="dcterms:W3CDTF">2018-02-20T21:02:42Z</dcterms:created>
  <dcterms:modified xsi:type="dcterms:W3CDTF">2018-10-29T15:49:16Z</dcterms:modified>
</cp:coreProperties>
</file>