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57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2" r:id="rId28"/>
    <p:sldId id="303" r:id="rId29"/>
    <p:sldId id="304" r:id="rId30"/>
    <p:sldId id="305" r:id="rId31"/>
    <p:sldId id="306" r:id="rId32"/>
    <p:sldId id="307" r:id="rId33"/>
    <p:sldId id="320" r:id="rId34"/>
    <p:sldId id="321" r:id="rId35"/>
    <p:sldId id="308" r:id="rId36"/>
    <p:sldId id="309" r:id="rId37"/>
    <p:sldId id="310" r:id="rId38"/>
    <p:sldId id="311" r:id="rId39"/>
    <p:sldId id="312" r:id="rId40"/>
    <p:sldId id="313" r:id="rId41"/>
    <p:sldId id="324" r:id="rId42"/>
    <p:sldId id="325" r:id="rId43"/>
    <p:sldId id="314" r:id="rId44"/>
    <p:sldId id="315" r:id="rId45"/>
    <p:sldId id="316" r:id="rId46"/>
    <p:sldId id="317" r:id="rId47"/>
    <p:sldId id="318" r:id="rId48"/>
    <p:sldId id="288" r:id="rId49"/>
    <p:sldId id="291" r:id="rId50"/>
    <p:sldId id="292" r:id="rId51"/>
    <p:sldId id="293" r:id="rId52"/>
    <p:sldId id="296" r:id="rId53"/>
    <p:sldId id="297" r:id="rId54"/>
    <p:sldId id="298" r:id="rId55"/>
    <p:sldId id="29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E2F0-9C39-4ED0-BB42-CF620FEE6E4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2C72-FABA-448B-B75B-03D86685E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nn.com/2014/02/11/living/gallery/famous-biracial-people/index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americansperspective.com/the-10-most-pressing-issues-facing-21st-century-african-americans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ackfacts.com/facts/2/2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12FEB18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Why were slaves in the northern colonies less likely to retain their African heritage and culture compared to slaves in the south?</a:t>
            </a:r>
          </a:p>
        </p:txBody>
      </p:sp>
    </p:spTree>
    <p:extLst>
      <p:ext uri="{BB962C8B-B14F-4D97-AF65-F5344CB8AC3E}">
        <p14:creationId xmlns:p14="http://schemas.microsoft.com/office/powerpoint/2010/main" val="31850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Drop in slave importation between 1750-1760 was due in large part to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French-Indian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Drop in slave importation between 1770-1775 can be attributed to the growing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conflict b/w the colonies and Great Britain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Large landowning </a:t>
            </a:r>
            <a:r>
              <a:rPr lang="en-US" sz="2400" dirty="0">
                <a:latin typeface="Arial Black" panose="020B0A04020102020204" pitchFamily="34" charset="0"/>
              </a:rPr>
              <a:t>slave holders rarely interacted or saw their slaves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Spent time in cities </a:t>
            </a:r>
            <a:r>
              <a:rPr lang="en-US" sz="2400" dirty="0">
                <a:latin typeface="Arial Black" panose="020B0A04020102020204" pitchFamily="34" charset="0"/>
              </a:rPr>
              <a:t>away from their plantations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Divided slaves into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smaller groups to avoid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rebellions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Small landowners often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owned five slaves or less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Worked together </a:t>
            </a:r>
            <a:r>
              <a:rPr lang="en-US" sz="2400" dirty="0">
                <a:latin typeface="Arial Black" panose="020B0A04020102020204" pitchFamily="34" charset="0"/>
              </a:rPr>
              <a:t>and often formed personal bonds</a:t>
            </a:r>
          </a:p>
        </p:txBody>
      </p:sp>
    </p:spTree>
    <p:extLst>
      <p:ext uri="{BB962C8B-B14F-4D97-AF65-F5344CB8AC3E}">
        <p14:creationId xmlns:p14="http://schemas.microsoft.com/office/powerpoint/2010/main" val="4051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Trade occupations that Black men took on by the </a:t>
            </a:r>
            <a:r>
              <a:rPr lang="en-US" sz="2400" dirty="0" smtClean="0">
                <a:latin typeface="Arial Black" panose="020B0A04020102020204" pitchFamily="34" charset="0"/>
              </a:rPr>
              <a:t>mid-18</a:t>
            </a:r>
            <a:r>
              <a:rPr lang="en-US" sz="24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Century: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Carpenter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Blacksmith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Carter </a:t>
            </a:r>
            <a:r>
              <a:rPr lang="en-US" sz="2400" dirty="0">
                <a:latin typeface="Arial Black" panose="020B0A04020102020204" pitchFamily="34" charset="0"/>
              </a:rPr>
              <a:t>- Carries or conveys goods in a cart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Cooper</a:t>
            </a:r>
            <a:r>
              <a:rPr lang="en-US" sz="2400" dirty="0">
                <a:latin typeface="Arial Black" panose="020B0A04020102020204" pitchFamily="34" charset="0"/>
              </a:rPr>
              <a:t> - Maker of wooden barrels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Miller – Grinds grains/makes flour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Sawyer</a:t>
            </a:r>
            <a:r>
              <a:rPr lang="en-US" sz="2400" dirty="0">
                <a:latin typeface="Arial Black" panose="020B0A04020102020204" pitchFamily="34" charset="0"/>
              </a:rPr>
              <a:t> - A person who saws timber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Tanner</a:t>
            </a:r>
            <a:r>
              <a:rPr lang="en-US" sz="2400" dirty="0">
                <a:latin typeface="Arial Black" panose="020B0A04020102020204" pitchFamily="34" charset="0"/>
              </a:rPr>
              <a:t> - A person who tans hides for leather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Shoemaker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Black women were resigned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field work and domestic work</a:t>
            </a:r>
          </a:p>
        </p:txBody>
      </p:sp>
    </p:spTree>
    <p:extLst>
      <p:ext uri="{BB962C8B-B14F-4D97-AF65-F5344CB8AC3E}">
        <p14:creationId xmlns:p14="http://schemas.microsoft.com/office/powerpoint/2010/main" val="2927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South Carolina was perhaps the only colony where slaves outnumbered Whites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57" y="2079319"/>
            <a:ext cx="6331338" cy="4352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07" y="2505205"/>
            <a:ext cx="4296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South Carolina was settled by planters who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immigrated from Barbados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Chattel slavery </a:t>
            </a:r>
            <a:r>
              <a:rPr lang="en-US" sz="2400" dirty="0">
                <a:latin typeface="Arial Black" panose="020B0A04020102020204" pitchFamily="34" charset="0"/>
              </a:rPr>
              <a:t>was practiced from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Heavy dependence 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Largest export crop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21222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Rice plantations and Sugar plantations had this in common: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Whites were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minority of the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worked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largely independently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segregated</a:t>
            </a:r>
            <a:r>
              <a:rPr lang="en-US" sz="2400" dirty="0">
                <a:latin typeface="Arial Black" panose="020B0A04020102020204" pitchFamily="34" charset="0"/>
              </a:rPr>
              <a:t> from the White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did not grow through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reproduction</a:t>
            </a:r>
            <a:r>
              <a:rPr lang="en-US" sz="2400" dirty="0">
                <a:latin typeface="Arial Black" panose="020B0A04020102020204" pitchFamily="34" charset="0"/>
              </a:rPr>
              <a:t>, but by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importation</a:t>
            </a:r>
          </a:p>
        </p:txBody>
      </p:sp>
    </p:spTree>
    <p:extLst>
      <p:ext uri="{BB962C8B-B14F-4D97-AF65-F5344CB8AC3E}">
        <p14:creationId xmlns:p14="http://schemas.microsoft.com/office/powerpoint/2010/main" val="38589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South Carolina had established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strictest slave codes </a:t>
            </a:r>
            <a:r>
              <a:rPr lang="en-US" sz="2400" dirty="0">
                <a:latin typeface="Arial Black" panose="020B0A04020102020204" pitchFamily="34" charset="0"/>
              </a:rPr>
              <a:t>in North America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fear of slave revolts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Curfews</a:t>
            </a:r>
            <a:r>
              <a:rPr lang="en-US" sz="2400" dirty="0">
                <a:latin typeface="Arial Black" panose="020B0A04020102020204" pitchFamily="34" charset="0"/>
              </a:rPr>
              <a:t> allowed African Americans </a:t>
            </a:r>
            <a:r>
              <a:rPr lang="en-US" sz="2400" dirty="0" smtClean="0">
                <a:latin typeface="Arial Black" panose="020B0A04020102020204" pitchFamily="34" charset="0"/>
              </a:rPr>
              <a:t>to be captured on </a:t>
            </a:r>
            <a:r>
              <a:rPr lang="en-US" sz="2400" dirty="0">
                <a:latin typeface="Arial Black" panose="020B0A04020102020204" pitchFamily="34" charset="0"/>
              </a:rPr>
              <a:t>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Ironically, SC armed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Americans </a:t>
            </a:r>
            <a:r>
              <a:rPr lang="en-US" sz="2400" dirty="0">
                <a:latin typeface="Arial Black" panose="020B0A04020102020204" pitchFamily="34" charset="0"/>
              </a:rPr>
              <a:t>to fight against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and Indian raids</a:t>
            </a:r>
          </a:p>
        </p:txBody>
      </p:sp>
    </p:spTree>
    <p:extLst>
      <p:ext uri="{BB962C8B-B14F-4D97-AF65-F5344CB8AC3E}">
        <p14:creationId xmlns:p14="http://schemas.microsoft.com/office/powerpoint/2010/main" val="24017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Slave populations in South </a:t>
            </a:r>
            <a:r>
              <a:rPr lang="en-US" sz="2400" dirty="0" smtClean="0">
                <a:latin typeface="Arial Black" panose="020B0A04020102020204" pitchFamily="34" charset="0"/>
              </a:rPr>
              <a:t>Carolina: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Creoles</a:t>
            </a:r>
            <a:r>
              <a:rPr lang="en-US" sz="2400" dirty="0">
                <a:latin typeface="Arial Black" panose="020B0A04020102020204" pitchFamily="34" charset="0"/>
              </a:rPr>
              <a:t> (slaves born in America) lived closely to Whites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Creoles were often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Mulattos</a:t>
            </a:r>
            <a:r>
              <a:rPr lang="en-US" sz="2400" dirty="0">
                <a:latin typeface="Arial Black" panose="020B0A04020102020204" pitchFamily="34" charset="0"/>
              </a:rPr>
              <a:t> were allowed to move about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Charlestown and Savannah </a:t>
            </a:r>
            <a:r>
              <a:rPr lang="en-US" sz="2400" dirty="0">
                <a:latin typeface="Arial Black" panose="020B0A04020102020204" pitchFamily="34" charset="0"/>
              </a:rPr>
              <a:t>under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On the plantations, slaves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greater autonomy </a:t>
            </a:r>
            <a:r>
              <a:rPr lang="en-US" sz="2400" dirty="0">
                <a:latin typeface="Arial Black" panose="020B0A04020102020204" pitchFamily="34" charset="0"/>
              </a:rPr>
              <a:t>and more of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native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on rice plantations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“daily tasks”, </a:t>
            </a:r>
            <a:r>
              <a:rPr lang="en-US" sz="2400" dirty="0">
                <a:latin typeface="Arial Black" panose="020B0A04020102020204" pitchFamily="34" charset="0"/>
              </a:rPr>
              <a:t>versus working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gangs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After the tasks were completed, slaves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could work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30279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5287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Housing (Chesapeake v. SC-GA)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Virginia</a:t>
            </a:r>
            <a:r>
              <a:rPr lang="en-US" sz="2400" dirty="0">
                <a:latin typeface="Arial Black" panose="020B0A04020102020204" pitchFamily="34" charset="0"/>
              </a:rPr>
              <a:t>, slaves lived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log cabins </a:t>
            </a:r>
            <a:r>
              <a:rPr lang="en-US" sz="2400" dirty="0">
                <a:latin typeface="Arial Black" panose="020B0A04020102020204" pitchFamily="34" charset="0"/>
              </a:rPr>
              <a:t>with dirt floors and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fireplace with chimney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 SC-GA, houses were built with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tabby</a:t>
            </a:r>
            <a:r>
              <a:rPr lang="en-US" sz="2400" dirty="0">
                <a:latin typeface="Arial Black" panose="020B0A04020102020204" pitchFamily="34" charset="0"/>
              </a:rPr>
              <a:t> (combo of lime, oyster shells, sand and mud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Both types of houses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thatched roofs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8" y="1787956"/>
            <a:ext cx="42862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398563"/>
            <a:ext cx="5061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Clothing: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As </a:t>
            </a:r>
            <a:r>
              <a:rPr lang="en-US" sz="2400" dirty="0">
                <a:latin typeface="Arial Black" panose="020B0A04020102020204" pitchFamily="34" charset="0"/>
              </a:rPr>
              <a:t>homespun cloth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replaced cloth from England</a:t>
            </a:r>
            <a:r>
              <a:rPr lang="en-US" sz="2400" dirty="0">
                <a:latin typeface="Arial Black" panose="020B0A04020102020204" pitchFamily="34" charset="0"/>
              </a:rPr>
              <a:t>, African American women dyed the cloth,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decorated</a:t>
            </a:r>
            <a:r>
              <a:rPr lang="en-US" sz="2400" dirty="0">
                <a:latin typeface="Arial Black" panose="020B0A04020102020204" pitchFamily="34" charset="0"/>
              </a:rPr>
              <a:t> clothing with ornaments and created African-style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headwraps</a:t>
            </a:r>
            <a:r>
              <a:rPr lang="en-US" sz="2400" dirty="0">
                <a:latin typeface="Arial Black" panose="020B0A04020102020204" pitchFamily="34" charset="0"/>
              </a:rPr>
              <a:t>, hats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hairstyles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4" y="1357986"/>
            <a:ext cx="5090786" cy="53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Miscegenation</a:t>
            </a:r>
            <a:r>
              <a:rPr lang="en-US" sz="2400" dirty="0">
                <a:latin typeface="Arial Black" panose="020B0A04020102020204" pitchFamily="34" charset="0"/>
              </a:rPr>
              <a:t> – children who are of mixed races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Creolization</a:t>
            </a:r>
            <a:r>
              <a:rPr lang="en-US" sz="2400" dirty="0">
                <a:latin typeface="Arial Black" panose="020B0A04020102020204" pitchFamily="34" charset="0"/>
              </a:rPr>
              <a:t> – African parents that produced African American children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Mulattoes</a:t>
            </a:r>
            <a:r>
              <a:rPr lang="en-US" sz="2400" dirty="0">
                <a:latin typeface="Arial Black" panose="020B0A04020102020204" pitchFamily="34" charset="0"/>
              </a:rPr>
              <a:t> – Those of mixed African and European Ancestry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3179275"/>
            <a:ext cx="4189956" cy="3330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75" y="3796854"/>
            <a:ext cx="3015007" cy="209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057" y="3530317"/>
            <a:ext cx="3479477" cy="23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12FEB18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Why were slaves in the northern colonies less likely to retain their African heritage and culture compared to slaves in the south?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Isolation – Far fewer slaves in the north, less opportunity to share and pass down heritage and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 the south, particularly in areas where malaria was prevalent, many slaves worked without much supervision and were able to share and retain parts of their culture</a:t>
            </a:r>
          </a:p>
        </p:txBody>
      </p:sp>
    </p:spTree>
    <p:extLst>
      <p:ext uri="{BB962C8B-B14F-4D97-AF65-F5344CB8AC3E}">
        <p14:creationId xmlns:p14="http://schemas.microsoft.com/office/powerpoint/2010/main" val="3806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Famous Biracial </a:t>
            </a:r>
            <a:r>
              <a:rPr lang="en-US" dirty="0" smtClean="0">
                <a:latin typeface="Arial Black" pitchFamily="34" charset="0"/>
                <a:hlinkClick r:id="rId2"/>
              </a:rPr>
              <a:t>Americans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638712"/>
            <a:ext cx="2524125" cy="394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37" y="1690688"/>
            <a:ext cx="4379375" cy="317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124" y="1638712"/>
            <a:ext cx="2838375" cy="374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8700" y="5378862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FOLLOW ACTIVITY DIRECTIONS AT THE END OF YOUR GUIDED NOTES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21FEB18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were common methods of passive resistance practiced by slaves?</a:t>
            </a:r>
          </a:p>
        </p:txBody>
      </p:sp>
    </p:spTree>
    <p:extLst>
      <p:ext uri="{BB962C8B-B14F-4D97-AF65-F5344CB8AC3E}">
        <p14:creationId xmlns:p14="http://schemas.microsoft.com/office/powerpoint/2010/main" val="4824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21FEB18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were common methods of passive resistance practiced by slaves?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Break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Set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Leave draft animals unattended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Work slower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Sometimes house slaves would poison their owners in retaliation to harsh treatment</a:t>
            </a:r>
          </a:p>
        </p:txBody>
      </p:sp>
      <p:sp>
        <p:nvSpPr>
          <p:cNvPr id="3" name="Sun 2"/>
          <p:cNvSpPr/>
          <p:nvPr/>
        </p:nvSpPr>
        <p:spPr>
          <a:xfrm>
            <a:off x="2108200" y="647700"/>
            <a:ext cx="723900" cy="647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Multiple </a:t>
            </a:r>
            <a:r>
              <a:rPr lang="en-US" sz="2400" dirty="0" smtClean="0">
                <a:latin typeface="Arial Black" panose="020B0A04020102020204" pitchFamily="34" charset="0"/>
              </a:rPr>
              <a:t>examples of interracial marriages: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French explorers </a:t>
            </a:r>
            <a:r>
              <a:rPr lang="en-US" sz="2400" dirty="0">
                <a:latin typeface="Arial Black" panose="020B0A04020102020204" pitchFamily="34" charset="0"/>
              </a:rPr>
              <a:t>and Native American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African Americans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Native Americans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Africans</a:t>
            </a:r>
            <a:r>
              <a:rPr lang="en-US" sz="2400" dirty="0">
                <a:latin typeface="Arial Black" panose="020B0A04020102020204" pitchFamily="34" charset="0"/>
              </a:rPr>
              <a:t> and Europeans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Mulatto woman in VA sued for her freedom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married her White lawyer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Black male and White Female Indentured servants in VA,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children were apprenticed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WHY THE FEAR OF INTERRACIAL RELATIONSHIPS?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African Culture Retained: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Memory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West African 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Family structure </a:t>
            </a:r>
            <a:r>
              <a:rPr lang="en-US" sz="2400" dirty="0">
                <a:latin typeface="Arial Black" panose="020B0A04020102020204" pitchFamily="34" charset="0"/>
              </a:rPr>
              <a:t>and value of 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Words, intonation,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cooking</a:t>
            </a:r>
            <a:r>
              <a:rPr lang="en-US" sz="2400" dirty="0">
                <a:latin typeface="Arial Black" panose="020B0A04020102020204" pitchFamily="34" charset="0"/>
              </a:rPr>
              <a:t>, literature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folk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Circle dances </a:t>
            </a:r>
            <a:r>
              <a:rPr lang="en-US" sz="2400" dirty="0">
                <a:latin typeface="Arial Black" panose="020B0A04020102020204" pitchFamily="34" charset="0"/>
              </a:rPr>
              <a:t>and funeral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African Culture Lost: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Animist religious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Nature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Ethnic identities </a:t>
            </a:r>
            <a:r>
              <a:rPr lang="en-US" sz="2400" dirty="0">
                <a:latin typeface="Arial Black" panose="020B0A04020102020204" pitchFamily="34" charset="0"/>
              </a:rPr>
              <a:t>– Ref. “Roots” and Kunta Kinta’s insistence on remaining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Mandinka</a:t>
            </a:r>
          </a:p>
        </p:txBody>
      </p:sp>
    </p:spTree>
    <p:extLst>
      <p:ext uri="{BB962C8B-B14F-4D97-AF65-F5344CB8AC3E}">
        <p14:creationId xmlns:p14="http://schemas.microsoft.com/office/powerpoint/2010/main" val="23377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4" y="1478071"/>
            <a:ext cx="11036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Extended Families: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Means to show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importance of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Methods of passing to the next generation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origins and heritage</a:t>
            </a:r>
            <a:r>
              <a:rPr lang="en-US" sz="2400" dirty="0">
                <a:latin typeface="Arial Black" panose="020B0A04020102020204" pitchFamily="34" charset="0"/>
              </a:rPr>
              <a:t> of their forefathers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Naming customs –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After the father </a:t>
            </a:r>
            <a:r>
              <a:rPr lang="en-US" sz="2400" dirty="0">
                <a:latin typeface="Arial Black" panose="020B0A04020102020204" pitchFamily="34" charset="0"/>
              </a:rPr>
              <a:t>or close relative to maintain heritage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Surnames</a:t>
            </a:r>
            <a:r>
              <a:rPr lang="en-US" sz="2400" dirty="0">
                <a:latin typeface="Arial Black" panose="020B0A04020102020204" pitchFamily="34" charset="0"/>
              </a:rPr>
              <a:t> were adopted from the </a:t>
            </a:r>
            <a:r>
              <a:rPr lang="en-US" sz="2400" dirty="0" smtClean="0">
                <a:latin typeface="Arial Black" panose="020B0A04020102020204" pitchFamily="34" charset="0"/>
              </a:rPr>
              <a:t>slave-owners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The Great Awakening: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George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Whitefield </a:t>
            </a:r>
            <a:r>
              <a:rPr lang="en-US" sz="2400" dirty="0">
                <a:latin typeface="Arial Black" panose="020B0A04020102020204" pitchFamily="34" charset="0"/>
              </a:rPr>
              <a:t>preached salvation to all – White and 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This went against the mindset of slave-owners who feared that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spiritual equality </a:t>
            </a:r>
            <a:r>
              <a:rPr lang="en-US" sz="2400" dirty="0">
                <a:latin typeface="Arial Black" panose="020B0A04020102020204" pitchFamily="34" charset="0"/>
              </a:rPr>
              <a:t>would be interpreted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earthly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African Americans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eschewed Christianity </a:t>
            </a:r>
            <a:r>
              <a:rPr lang="en-US" sz="2400" dirty="0">
                <a:latin typeface="Arial Black" panose="020B0A04020102020204" pitchFamily="34" charset="0"/>
              </a:rPr>
              <a:t>for their original faiths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emotional spirituality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 Awakening </a:t>
            </a:r>
            <a:r>
              <a:rPr lang="en-US" sz="2400" dirty="0">
                <a:latin typeface="Arial Black" panose="020B0A04020102020204" pitchFamily="34" charset="0"/>
              </a:rPr>
              <a:t>was captured in revivals and led to a greater acculturation of Blacks and Whites and helped create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interracial churches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Helped create distinctly Black churches that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blended European and African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Gullah and </a:t>
            </a:r>
            <a:r>
              <a:rPr lang="en-US" sz="2400" b="1" dirty="0" smtClean="0">
                <a:latin typeface="Arial Black" panose="020B0A04020102020204" pitchFamily="34" charset="0"/>
              </a:rPr>
              <a:t>Geechee/Music: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traditions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Gullah and Geechee </a:t>
            </a:r>
            <a:r>
              <a:rPr lang="en-US" sz="2400" dirty="0">
                <a:latin typeface="Arial Black" panose="020B0A04020102020204" pitchFamily="34" charset="0"/>
              </a:rPr>
              <a:t>culture were passed from one generation to the next through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language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agriculture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and spirituality.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Ancient </a:t>
            </a:r>
            <a:r>
              <a:rPr lang="en-US" sz="2400" dirty="0">
                <a:latin typeface="Arial Black" panose="020B0A04020102020204" pitchFamily="34" charset="0"/>
              </a:rPr>
              <a:t>African cultures encompassed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 into their everyday lives.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Dance</a:t>
            </a:r>
            <a:r>
              <a:rPr lang="en-US" sz="2400" dirty="0">
                <a:latin typeface="Arial Black" panose="020B0A04020102020204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story-telling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religious</a:t>
            </a:r>
            <a:r>
              <a:rPr lang="en-US" sz="2400" dirty="0">
                <a:latin typeface="Arial Black" panose="020B0A04020102020204" pitchFamily="34" charset="0"/>
              </a:rPr>
              <a:t> practices are all grounded on the music of the culture.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F</a:t>
            </a:r>
            <a:r>
              <a:rPr lang="en-US" sz="2400" b="1" dirty="0" smtClean="0">
                <a:latin typeface="Arial Black" panose="020B0A04020102020204" pitchFamily="34" charset="0"/>
              </a:rPr>
              <a:t>olk literature: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Africans </a:t>
            </a:r>
            <a:r>
              <a:rPr lang="en-US" sz="2400" dirty="0">
                <a:latin typeface="Arial Black" panose="020B0A04020102020204" pitchFamily="34" charset="0"/>
              </a:rPr>
              <a:t>used tales of how weak animals like rabbits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outsmarted</a:t>
            </a:r>
            <a:r>
              <a:rPr lang="en-US" sz="2400" dirty="0">
                <a:latin typeface="Arial Black" panose="020B0A04020102020204" pitchFamily="34" charset="0"/>
              </a:rPr>
              <a:t> stronger animals like hyenas and lions to symbolize the power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common people over unjust rulers.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Africans </a:t>
            </a:r>
            <a:r>
              <a:rPr lang="en-US" sz="2400" dirty="0">
                <a:latin typeface="Arial Black" panose="020B0A04020102020204" pitchFamily="34" charset="0"/>
              </a:rPr>
              <a:t>used similar tales to portray the ability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</a:t>
            </a:r>
            <a:r>
              <a:rPr lang="en-US" sz="2400" dirty="0">
                <a:latin typeface="Arial Black" panose="020B0A04020102020204" pitchFamily="34" charset="0"/>
              </a:rPr>
              <a:t>to outsmart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ridicule their masters.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African American contributions to colonial culture: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, gumbo</a:t>
            </a:r>
            <a:r>
              <a:rPr lang="en-US" sz="2400" dirty="0">
                <a:latin typeface="Arial Black" panose="020B0A04020102020204" pitchFamily="34" charset="0"/>
              </a:rPr>
              <a:t>, how to cultivate certain crops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Music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introduction of words </a:t>
            </a:r>
            <a:r>
              <a:rPr lang="en-US" sz="2400" dirty="0">
                <a:latin typeface="Arial Black" panose="020B0A04020102020204" pitchFamily="34" charset="0"/>
              </a:rPr>
              <a:t>added to the English language,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folk medicine</a:t>
            </a:r>
            <a:r>
              <a:rPr lang="en-US" sz="2400" dirty="0" smtClean="0">
                <a:latin typeface="Arial Black" panose="020B0A04020102020204" pitchFamily="34" charset="0"/>
              </a:rPr>
              <a:t>…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15FEB18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was the first colony to create slave codes?</a:t>
            </a:r>
          </a:p>
        </p:txBody>
      </p:sp>
    </p:spTree>
    <p:extLst>
      <p:ext uri="{BB962C8B-B14F-4D97-AF65-F5344CB8AC3E}">
        <p14:creationId xmlns:p14="http://schemas.microsoft.com/office/powerpoint/2010/main" val="12932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</a:t>
            </a:r>
            <a:r>
              <a:rPr lang="en-US" sz="2400" b="1" dirty="0">
                <a:latin typeface="Arial Black" panose="020B0A04020102020204" pitchFamily="34" charset="0"/>
              </a:rPr>
              <a:t>in the upper Middle and New England </a:t>
            </a:r>
            <a:r>
              <a:rPr lang="en-US" sz="2400" b="1" dirty="0" smtClean="0">
                <a:latin typeface="Arial Black" panose="020B0A04020102020204" pitchFamily="34" charset="0"/>
              </a:rPr>
              <a:t>colonies: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Emphasis </a:t>
            </a:r>
            <a:r>
              <a:rPr lang="en-US" sz="2400" dirty="0">
                <a:latin typeface="Arial Black" panose="020B0A04020102020204" pitchFamily="34" charset="0"/>
              </a:rPr>
              <a:t>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manufacturing, subsistence farming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growing population</a:t>
            </a:r>
            <a:r>
              <a:rPr lang="en-US" sz="2400" dirty="0">
                <a:latin typeface="Arial Black" panose="020B0A04020102020204" pitchFamily="34" charset="0"/>
              </a:rPr>
              <a:t>, the economy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not suited </a:t>
            </a:r>
            <a:r>
              <a:rPr lang="en-US" sz="2400" dirty="0">
                <a:latin typeface="Arial Black" panose="020B0A04020102020204" pitchFamily="34" charset="0"/>
              </a:rPr>
              <a:t>for slave labor.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Slave life in the North: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Small percentage </a:t>
            </a:r>
            <a:r>
              <a:rPr lang="en-US" sz="2400" dirty="0" smtClean="0">
                <a:latin typeface="Arial Black" panose="020B0A04020102020204" pitchFamily="34" charset="0"/>
              </a:rPr>
              <a:t>of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Lived in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Master’s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Worked along side the master and one or two other slaves as an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agricultural laborer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northern cities, slaves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artisans</a:t>
            </a:r>
            <a:r>
              <a:rPr lang="en-US" sz="2400" dirty="0" smtClean="0">
                <a:latin typeface="Arial Black" panose="020B0A04020102020204" pitchFamily="34" charset="0"/>
              </a:rPr>
              <a:t>, shopkeepers,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messengers</a:t>
            </a:r>
            <a:r>
              <a:rPr lang="en-US" sz="2400" dirty="0" smtClean="0">
                <a:latin typeface="Arial Black" panose="020B0A04020102020204" pitchFamily="34" charset="0"/>
              </a:rPr>
              <a:t>, domestic servants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general laborers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New England –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least restrictive </a:t>
            </a:r>
            <a:r>
              <a:rPr lang="en-US" sz="2400" dirty="0" smtClean="0">
                <a:latin typeface="Arial Black" panose="020B0A04020102020204" pitchFamily="34" charset="0"/>
              </a:rPr>
              <a:t>slave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Middle Colonies </a:t>
            </a:r>
            <a:r>
              <a:rPr lang="en-US" sz="2400" dirty="0" smtClean="0">
                <a:latin typeface="Arial Black" panose="020B0A04020102020204" pitchFamily="34" charset="0"/>
              </a:rPr>
              <a:t>– Slave codes were stricter, but not as harsh as in the south</a:t>
            </a:r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A</a:t>
            </a:r>
            <a:r>
              <a:rPr lang="en-US" sz="2400" b="1" dirty="0" smtClean="0">
                <a:latin typeface="Arial Black" panose="020B0A04020102020204" pitchFamily="34" charset="0"/>
              </a:rPr>
              <a:t>ssimilation </a:t>
            </a:r>
            <a:r>
              <a:rPr lang="en-US" sz="2400" b="1" dirty="0">
                <a:latin typeface="Arial Black" panose="020B0A04020102020204" pitchFamily="34" charset="0"/>
              </a:rPr>
              <a:t>of blacks into the larger northern </a:t>
            </a:r>
            <a:r>
              <a:rPr lang="en-US" sz="2400" b="1" dirty="0" smtClean="0">
                <a:latin typeface="Arial Black" panose="020B0A04020102020204" pitchFamily="34" charset="0"/>
              </a:rPr>
              <a:t>population</a:t>
            </a:r>
            <a:r>
              <a:rPr lang="en-US" sz="2400" dirty="0" smtClean="0"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slaves in the north had almost no contact with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traditional African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Because </a:t>
            </a:r>
            <a:r>
              <a:rPr lang="en-US" sz="2400" dirty="0">
                <a:latin typeface="Arial Black" panose="020B0A04020102020204" pitchFamily="34" charset="0"/>
              </a:rPr>
              <a:t>of this, they had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hard time retaining </a:t>
            </a:r>
            <a:r>
              <a:rPr lang="en-US" sz="2400" dirty="0">
                <a:latin typeface="Arial Black" panose="020B0A04020102020204" pitchFamily="34" charset="0"/>
              </a:rPr>
              <a:t>their African culture and traditions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Since </a:t>
            </a:r>
            <a:r>
              <a:rPr lang="en-US" sz="2400" dirty="0">
                <a:latin typeface="Arial Black" panose="020B0A04020102020204" pitchFamily="34" charset="0"/>
              </a:rPr>
              <a:t>they lived in such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close proximity to their masters</a:t>
            </a:r>
            <a:r>
              <a:rPr lang="en-US" sz="2400" dirty="0">
                <a:latin typeface="Arial Black" panose="020B0A04020102020204" pitchFamily="34" charset="0"/>
              </a:rPr>
              <a:t>, they started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assimilate</a:t>
            </a:r>
            <a:r>
              <a:rPr lang="en-US" sz="2400" dirty="0">
                <a:latin typeface="Arial Black" panose="020B0A04020102020204" pitchFamily="34" charset="0"/>
              </a:rPr>
              <a:t> to the white culture</a:t>
            </a:r>
          </a:p>
          <a:p>
            <a:r>
              <a:rPr lang="en-US" dirty="0"/>
              <a:t> 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NEED THREE VOLUNTEERS</a:t>
            </a:r>
          </a:p>
        </p:txBody>
      </p:sp>
    </p:spTree>
    <p:extLst>
      <p:ext uri="{BB962C8B-B14F-4D97-AF65-F5344CB8AC3E}">
        <p14:creationId xmlns:p14="http://schemas.microsoft.com/office/powerpoint/2010/main" val="26931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TOPIC IS INTERRACIAL MARRIAGES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Grab a Chromebook and look up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Loving v. Virginia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 write a one paragraph summary of the case before discussion begins</a:t>
            </a:r>
            <a:endParaRPr lang="en-US" sz="2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in British North America to that of Spanish Florida and French Louisiana: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British start with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indentured servitude </a:t>
            </a:r>
            <a:r>
              <a:rPr lang="en-US" sz="2400" dirty="0" smtClean="0">
                <a:latin typeface="Arial Black" panose="020B0A04020102020204" pitchFamily="34" charset="0"/>
              </a:rPr>
              <a:t>and moved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chattel slavery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French: Slaves from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Senegambia</a:t>
            </a:r>
            <a:r>
              <a:rPr lang="en-US" sz="2400" dirty="0" smtClean="0">
                <a:latin typeface="Arial Black" panose="020B0A04020102020204" pitchFamily="34" charset="0"/>
              </a:rPr>
              <a:t> would grow in numbers and reside close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New Orleans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Converted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Roman Catholicism </a:t>
            </a:r>
            <a:r>
              <a:rPr lang="en-US" sz="2400" dirty="0" smtClean="0">
                <a:latin typeface="Arial Black" panose="020B0A04020102020204" pitchFamily="34" charset="0"/>
              </a:rPr>
              <a:t>and gained their freedom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Large number of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miscegenated children </a:t>
            </a:r>
            <a:r>
              <a:rPr lang="en-US" sz="2400" dirty="0" smtClean="0">
                <a:latin typeface="Arial Black" panose="020B0A04020102020204" pitchFamily="34" charset="0"/>
              </a:rPr>
              <a:t>from white men and exploited black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Hierarchy created </a:t>
            </a:r>
            <a:r>
              <a:rPr lang="en-US" sz="2400" dirty="0" smtClean="0">
                <a:latin typeface="Arial Black" panose="020B0A04020102020204" pitchFamily="34" charset="0"/>
              </a:rPr>
              <a:t>on the lightness of skin tone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Comparing slavery in British North America to that of Spanish Florida and French Louisiana: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(Continued)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number of African slaves in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Spanish Florida</a:t>
            </a:r>
            <a:r>
              <a:rPr lang="en-US" sz="2400" dirty="0" smtClean="0">
                <a:latin typeface="Arial Black" panose="020B0A04020102020204" pitchFamily="34" charset="0"/>
              </a:rPr>
              <a:t> was small and most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used as soldiers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Many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gained status </a:t>
            </a:r>
            <a:r>
              <a:rPr lang="en-US" sz="2400" dirty="0" smtClean="0">
                <a:latin typeface="Arial Black" panose="020B0A04020102020204" pitchFamily="34" charset="0"/>
              </a:rPr>
              <a:t>after converting to Catholicism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When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400" dirty="0" smtClean="0">
                <a:latin typeface="Arial Black" panose="020B0A04020102020204" pitchFamily="34" charset="0"/>
              </a:rPr>
              <a:t> gained control of Florida in 1763, Black and White inhabitants of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St. Augustine fled to 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Plantation system </a:t>
            </a:r>
            <a:r>
              <a:rPr lang="en-US" sz="2400" dirty="0" smtClean="0">
                <a:latin typeface="Arial Black" panose="020B0A04020102020204" pitchFamily="34" charset="0"/>
              </a:rPr>
              <a:t>began to grow in Florida under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 rule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African </a:t>
            </a:r>
            <a:r>
              <a:rPr lang="en-US" sz="2400" b="1" dirty="0">
                <a:latin typeface="Arial Black" panose="020B0A04020102020204" pitchFamily="34" charset="0"/>
              </a:rPr>
              <a:t>and Native American </a:t>
            </a:r>
            <a:r>
              <a:rPr lang="en-US" sz="2400" b="1" dirty="0" smtClean="0">
                <a:latin typeface="Arial Black" panose="020B0A04020102020204" pitchFamily="34" charset="0"/>
              </a:rPr>
              <a:t>descent </a:t>
            </a:r>
            <a:r>
              <a:rPr lang="en-US" sz="2400" b="1" dirty="0">
                <a:latin typeface="Arial Black" panose="020B0A04020102020204" pitchFamily="34" charset="0"/>
              </a:rPr>
              <a:t>gain status in the Spanish colonies </a:t>
            </a:r>
            <a:r>
              <a:rPr lang="en-US" sz="2400" b="1" dirty="0" smtClean="0">
                <a:latin typeface="Arial Black" panose="020B0A04020102020204" pitchFamily="34" charset="0"/>
              </a:rPr>
              <a:t>vice British colonies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400" dirty="0">
                <a:latin typeface="Arial Black" panose="020B0A04020102020204" pitchFamily="34" charset="0"/>
              </a:rPr>
              <a:t> colonies insisted on strict adherence to segregation to maintain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White supremacy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borderlands of Spain (Outside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modern day Mexico</a:t>
            </a:r>
            <a:r>
              <a:rPr lang="en-US" sz="2400" dirty="0">
                <a:latin typeface="Arial Black" panose="020B0A04020102020204" pitchFamily="34" charset="0"/>
              </a:rPr>
              <a:t>) had a great number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mixed race </a:t>
            </a:r>
            <a:r>
              <a:rPr lang="en-US" sz="2400" dirty="0">
                <a:latin typeface="Arial Black" panose="020B0A04020102020204" pitchFamily="34" charset="0"/>
              </a:rPr>
              <a:t>Spaniards, who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more accepting </a:t>
            </a:r>
            <a:r>
              <a:rPr lang="en-US" sz="2400" dirty="0">
                <a:latin typeface="Arial Black" panose="020B0A04020102020204" pitchFamily="34" charset="0"/>
              </a:rPr>
              <a:t>of Blacks and Native Americans.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Spain’s </a:t>
            </a:r>
            <a:r>
              <a:rPr lang="en-US" sz="2400" dirty="0">
                <a:latin typeface="Arial Black" panose="020B0A04020102020204" pitchFamily="34" charset="0"/>
              </a:rPr>
              <a:t>royal government started allowing Blacks and Native Americans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pay a fee </a:t>
            </a:r>
            <a:r>
              <a:rPr lang="en-US" sz="2400" dirty="0">
                <a:latin typeface="Arial Black" panose="020B0A04020102020204" pitchFamily="34" charset="0"/>
              </a:rPr>
              <a:t>obtain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hereditary rank </a:t>
            </a:r>
            <a:r>
              <a:rPr lang="en-US" sz="2400" dirty="0">
                <a:latin typeface="Arial Black" panose="020B0A04020102020204" pitchFamily="34" charset="0"/>
              </a:rPr>
              <a:t>and move up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social ladder</a:t>
            </a:r>
            <a:r>
              <a:rPr lang="en-US" sz="2400" dirty="0">
                <a:latin typeface="Arial Black" panose="020B0A04020102020204" pitchFamily="34" charset="0"/>
              </a:rPr>
              <a:t>. 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O</a:t>
            </a:r>
            <a:r>
              <a:rPr lang="en-US" sz="2400" b="1" dirty="0" smtClean="0">
                <a:latin typeface="Arial Black" panose="020B0A04020102020204" pitchFamily="34" charset="0"/>
              </a:rPr>
              <a:t>pportunities for </a:t>
            </a:r>
            <a:r>
              <a:rPr lang="en-US" sz="2400" b="1" dirty="0">
                <a:latin typeface="Arial Black" panose="020B0A04020102020204" pitchFamily="34" charset="0"/>
              </a:rPr>
              <a:t>Black women in the northern colonies that did not exist in the </a:t>
            </a:r>
            <a:r>
              <a:rPr lang="en-US" sz="2400" b="1" dirty="0" smtClean="0">
                <a:latin typeface="Arial Black" panose="020B0A04020102020204" pitchFamily="34" charset="0"/>
              </a:rPr>
              <a:t>South: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the North,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 women </a:t>
            </a:r>
            <a:r>
              <a:rPr lang="en-US" sz="2400" dirty="0">
                <a:latin typeface="Arial Black" panose="020B0A04020102020204" pitchFamily="34" charset="0"/>
              </a:rPr>
              <a:t>succeeded as bakers and weavers.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But </a:t>
            </a:r>
            <a:r>
              <a:rPr lang="en-US" sz="2400" dirty="0">
                <a:latin typeface="Arial Black" panose="020B0A04020102020204" pitchFamily="34" charset="0"/>
              </a:rPr>
              <a:t>in the South, they had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few opportunities </a:t>
            </a:r>
            <a:r>
              <a:rPr lang="en-US" sz="2400" dirty="0">
                <a:latin typeface="Arial Black" panose="020B0A04020102020204" pitchFamily="34" charset="0"/>
              </a:rPr>
              <a:t>for work beyond the tobacco and rice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fields</a:t>
            </a:r>
            <a:r>
              <a:rPr lang="en-US" sz="2400" dirty="0">
                <a:latin typeface="Arial Black" panose="020B0A040201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domestic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labor </a:t>
            </a:r>
            <a:r>
              <a:rPr lang="en-US" sz="2400" dirty="0">
                <a:latin typeface="Arial Black" panose="020B0A04020102020204" pitchFamily="34" charset="0"/>
              </a:rPr>
              <a:t>in the homes of their masters.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R</a:t>
            </a:r>
            <a:r>
              <a:rPr lang="en-US" sz="2400" b="1" dirty="0" smtClean="0">
                <a:latin typeface="Arial Black" panose="020B0A04020102020204" pitchFamily="34" charset="0"/>
              </a:rPr>
              <a:t>oles </a:t>
            </a:r>
            <a:r>
              <a:rPr lang="en-US" sz="2400" b="1" dirty="0">
                <a:latin typeface="Arial Black" panose="020B0A04020102020204" pitchFamily="34" charset="0"/>
              </a:rPr>
              <a:t>did Black women </a:t>
            </a:r>
            <a:r>
              <a:rPr lang="en-US" sz="2400" b="1" dirty="0" smtClean="0">
                <a:latin typeface="Arial Black" panose="020B0A04020102020204" pitchFamily="34" charset="0"/>
              </a:rPr>
              <a:t>in </a:t>
            </a:r>
            <a:r>
              <a:rPr lang="en-US" sz="2400" b="1" dirty="0">
                <a:latin typeface="Arial Black" panose="020B0A04020102020204" pitchFamily="34" charset="0"/>
              </a:rPr>
              <a:t>Southern slave </a:t>
            </a:r>
            <a:r>
              <a:rPr lang="en-US" sz="2400" b="1" dirty="0" smtClean="0">
                <a:latin typeface="Arial Black" panose="020B0A04020102020204" pitchFamily="34" charset="0"/>
              </a:rPr>
              <a:t>culture: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roles/responsibilities of black women were often sexual duties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childbearing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F</a:t>
            </a:r>
            <a:r>
              <a:rPr lang="en-US" sz="2400" dirty="0" smtClean="0">
                <a:latin typeface="Arial Black" panose="020B0A04020102020204" pitchFamily="34" charset="0"/>
              </a:rPr>
              <a:t>ield </a:t>
            </a:r>
            <a:r>
              <a:rPr lang="en-US" sz="2400" dirty="0">
                <a:latin typeface="Arial Black" panose="020B0A04020102020204" pitchFamily="34" charset="0"/>
              </a:rPr>
              <a:t>work and domestic work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(cooking, cleaning, rearing children/nanny) 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762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3OCT17 -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2530" name="AutoShape 2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AutoShape 4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4" name="AutoShape 6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4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1"/>
            <a:ext cx="1069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ACTIVITY – RESEARCH AND FIND 10 RUNAWAY SLAVE ADS FROM FIVE DIFFERENT COLONIES / STATES (DATE RANGE – 1700 – 1808)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PROVIDE A DESCRIPTION AND SIGNIFICANT DIFFERENCES BETWEEN THE 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PROVIDE PERTINENT LAWS GOVERNING SLAVERY IN THE FIVE DIFFERENT COLONIES /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DESCRIBE SIMILARITIES AND DIFFERENCES BETWEEN THOSE COLONIES / STATES CONCERNING SLAVE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GET CHROMEBOOK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SUBMIT IN GOOGLE SLIDES TO michaelw.wheeler@cms.k12.nc.us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How </a:t>
            </a:r>
            <a:r>
              <a:rPr lang="en-US" sz="2400" b="1" dirty="0" smtClean="0">
                <a:latin typeface="Arial Black" panose="020B0A04020102020204" pitchFamily="34" charset="0"/>
              </a:rPr>
              <a:t>blacks </a:t>
            </a:r>
            <a:r>
              <a:rPr lang="en-US" sz="2400" b="1" dirty="0">
                <a:latin typeface="Arial Black" panose="020B0A04020102020204" pitchFamily="34" charset="0"/>
              </a:rPr>
              <a:t>resist </a:t>
            </a:r>
            <a:r>
              <a:rPr lang="en-US" sz="2400" b="1" dirty="0" smtClean="0">
                <a:latin typeface="Arial Black" panose="020B0A04020102020204" pitchFamily="34" charset="0"/>
              </a:rPr>
              <a:t>slavery / Goal </a:t>
            </a:r>
            <a:r>
              <a:rPr lang="en-US" sz="2400" b="1" dirty="0">
                <a:latin typeface="Arial Black" panose="020B0A04020102020204" pitchFamily="34" charset="0"/>
              </a:rPr>
              <a:t>of </a:t>
            </a:r>
            <a:r>
              <a:rPr lang="en-US" sz="2400" b="1" dirty="0" smtClean="0">
                <a:latin typeface="Arial Black" panose="020B0A04020102020204" pitchFamily="34" charset="0"/>
              </a:rPr>
              <a:t>resistance: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Enslaved </a:t>
            </a:r>
            <a:r>
              <a:rPr lang="en-US" sz="2400" dirty="0">
                <a:latin typeface="Arial Black" panose="020B0A04020102020204" pitchFamily="34" charset="0"/>
              </a:rPr>
              <a:t>Africans resisted, 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rebelled</a:t>
            </a:r>
            <a:r>
              <a:rPr lang="en-US" sz="2400" dirty="0">
                <a:latin typeface="Arial Black" panose="020B0A04020102020204" pitchFamily="34" charset="0"/>
              </a:rPr>
              <a:t>, against their position as slaves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many different ways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Each </a:t>
            </a:r>
            <a:r>
              <a:rPr lang="en-US" sz="2400" dirty="0">
                <a:latin typeface="Arial Black" panose="020B0A04020102020204" pitchFamily="34" charset="0"/>
              </a:rPr>
              <a:t>expression of resistance by enslaved individuals or groups counted as acts of rebellion against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system of slavery. 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many instances of resistance show that slaves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not victims of slavery </a:t>
            </a:r>
            <a:r>
              <a:rPr lang="en-US" sz="2400" dirty="0">
                <a:latin typeface="Arial Black" panose="020B0A04020102020204" pitchFamily="34" charset="0"/>
              </a:rPr>
              <a:t>who accepted their situation.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Instead </a:t>
            </a:r>
            <a:r>
              <a:rPr lang="en-US" sz="2400" dirty="0">
                <a:latin typeface="Arial Black" panose="020B0A04020102020204" pitchFamily="34" charset="0"/>
              </a:rPr>
              <a:t>they proved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strength and determination </a:t>
            </a:r>
            <a:r>
              <a:rPr lang="en-US" sz="2400" dirty="0">
                <a:latin typeface="Arial Black" panose="020B0A04020102020204" pitchFamily="34" charset="0"/>
              </a:rPr>
              <a:t>in fighting for their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freedom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23FEB18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the “Natural Laws” of John Locke run contrary to the practice of slavery?</a:t>
            </a:r>
          </a:p>
        </p:txBody>
      </p:sp>
    </p:spTree>
    <p:extLst>
      <p:ext uri="{BB962C8B-B14F-4D97-AF65-F5344CB8AC3E}">
        <p14:creationId xmlns:p14="http://schemas.microsoft.com/office/powerpoint/2010/main" val="37956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Warm-Up23FEB18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the “Natural Laws” of John Locke run contrary to the practice of slavery?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Life, Liberty and Property. In the scope of slavery in the British colonies and later the U.S., these tenets of natural rights were violated.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did begin to petition for gradual emancipation in Massachusetts, New Hampshire and Connecticut</a:t>
            </a:r>
          </a:p>
        </p:txBody>
      </p:sp>
    </p:spTree>
    <p:extLst>
      <p:ext uri="{BB962C8B-B14F-4D97-AF65-F5344CB8AC3E}">
        <p14:creationId xmlns:p14="http://schemas.microsoft.com/office/powerpoint/2010/main" val="29995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“Outliers</a:t>
            </a:r>
            <a:r>
              <a:rPr lang="en-US" sz="2400" b="1" dirty="0">
                <a:latin typeface="Arial Black" panose="020B0A04020102020204" pitchFamily="34" charset="0"/>
              </a:rPr>
              <a:t>” and </a:t>
            </a:r>
            <a:r>
              <a:rPr lang="en-US" sz="2400" b="1" dirty="0" smtClean="0">
                <a:latin typeface="Arial Black" panose="020B0A04020102020204" pitchFamily="34" charset="0"/>
              </a:rPr>
              <a:t>“Maroons”: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Outliers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escaped slaves </a:t>
            </a:r>
            <a:r>
              <a:rPr lang="en-US" sz="2400" dirty="0" smtClean="0">
                <a:latin typeface="Arial Black" panose="020B0A04020102020204" pitchFamily="34" charset="0"/>
              </a:rPr>
              <a:t>who shared a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common language/homeland</a:t>
            </a:r>
            <a:r>
              <a:rPr lang="en-US" sz="2400" dirty="0" smtClean="0">
                <a:latin typeface="Arial Black" panose="020B0A04020102020204" pitchFamily="34" charset="0"/>
              </a:rPr>
              <a:t> and survived by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stealing </a:t>
            </a:r>
            <a:r>
              <a:rPr lang="en-US" sz="2400" dirty="0" smtClean="0">
                <a:latin typeface="Arial Black" panose="020B0A04020102020204" pitchFamily="34" charset="0"/>
              </a:rPr>
              <a:t>from their master’s estate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Maroon </a:t>
            </a:r>
            <a:r>
              <a:rPr lang="en-US" sz="2400" dirty="0">
                <a:latin typeface="Arial Black" panose="020B0A04020102020204" pitchFamily="34" charset="0"/>
              </a:rPr>
              <a:t>Societies </a:t>
            </a:r>
            <a:r>
              <a:rPr lang="en-US" sz="2400" dirty="0" smtClean="0">
                <a:latin typeface="Arial Black" panose="020B0A04020102020204" pitchFamily="34" charset="0"/>
              </a:rPr>
              <a:t>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communities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formed by escaped slaves</a:t>
            </a:r>
            <a:r>
              <a:rPr lang="en-US" sz="2400" dirty="0">
                <a:latin typeface="Arial Black" panose="020B0A04020102020204" pitchFamily="34" charset="0"/>
              </a:rPr>
              <a:t> in the Caribbean, Latin America, and the United </a:t>
            </a:r>
            <a:r>
              <a:rPr lang="en-US" sz="2400" dirty="0" smtClean="0">
                <a:latin typeface="Arial Black" panose="020B0A04020102020204" pitchFamily="34" charset="0"/>
              </a:rPr>
              <a:t>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Maroons in Florida joined the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Seminole</a:t>
            </a:r>
            <a:r>
              <a:rPr lang="en-US" sz="2400" dirty="0" smtClean="0">
                <a:latin typeface="Arial Black" panose="020B0A04020102020204" pitchFamily="34" charset="0"/>
              </a:rPr>
              <a:t> Indian Tribes for protection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How </a:t>
            </a:r>
            <a:r>
              <a:rPr lang="en-US" sz="2400" b="1" dirty="0" smtClean="0">
                <a:latin typeface="Arial Black" panose="020B0A04020102020204" pitchFamily="34" charset="0"/>
              </a:rPr>
              <a:t>resistance </a:t>
            </a:r>
            <a:r>
              <a:rPr lang="en-US" sz="2400" b="1" dirty="0">
                <a:latin typeface="Arial Black" panose="020B0A04020102020204" pitchFamily="34" charset="0"/>
              </a:rPr>
              <a:t>to slavery </a:t>
            </a:r>
            <a:r>
              <a:rPr lang="en-US" sz="2400" b="1" dirty="0" smtClean="0">
                <a:latin typeface="Arial Black" panose="020B0A04020102020204" pitchFamily="34" charset="0"/>
              </a:rPr>
              <a:t>evolved </a:t>
            </a:r>
            <a:r>
              <a:rPr lang="en-US" sz="2400" b="1" dirty="0">
                <a:latin typeface="Arial Black" panose="020B0A04020102020204" pitchFamily="34" charset="0"/>
              </a:rPr>
              <a:t>as the slave population </a:t>
            </a:r>
            <a:r>
              <a:rPr lang="en-US" sz="2400" b="1" dirty="0" smtClean="0">
                <a:latin typeface="Arial Black" panose="020B0A04020102020204" pitchFamily="34" charset="0"/>
              </a:rPr>
              <a:t>acculturated: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Abolitionist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groups </a:t>
            </a:r>
            <a:r>
              <a:rPr lang="en-US" sz="2400" dirty="0">
                <a:latin typeface="Arial Black" panose="020B0A04020102020204" pitchFamily="34" charset="0"/>
              </a:rPr>
              <a:t>were formed, and slaves could either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start rebellions </a:t>
            </a:r>
            <a:r>
              <a:rPr lang="en-US" sz="2400" dirty="0">
                <a:latin typeface="Arial Black" panose="020B0A04020102020204" pitchFamily="34" charset="0"/>
              </a:rPr>
              <a:t>against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latin typeface="Arial Black" panose="020B0A04020102020204" pitchFamily="34" charset="0"/>
              </a:rPr>
              <a:t>hey </a:t>
            </a:r>
            <a:r>
              <a:rPr lang="en-US" sz="2400" dirty="0">
                <a:latin typeface="Arial Black" panose="020B0A04020102020204" pitchFamily="34" charset="0"/>
              </a:rPr>
              <a:t>could run away or perform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small daily acts </a:t>
            </a:r>
            <a:r>
              <a:rPr lang="en-US" sz="2400" dirty="0">
                <a:latin typeface="Arial Black" panose="020B0A04020102020204" pitchFamily="34" charset="0"/>
              </a:rPr>
              <a:t>of resistance such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slowing work down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</a:p>
          <a:p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wo </a:t>
            </a:r>
            <a:r>
              <a:rPr lang="en-US" sz="2400" b="1" dirty="0">
                <a:latin typeface="Arial Black" panose="020B0A04020102020204" pitchFamily="34" charset="0"/>
              </a:rPr>
              <a:t>major slave </a:t>
            </a:r>
            <a:r>
              <a:rPr lang="en-US" sz="2400" b="1" dirty="0" smtClean="0">
                <a:latin typeface="Arial Black" panose="020B0A04020102020204" pitchFamily="34" charset="0"/>
              </a:rPr>
              <a:t>rebellions/18th </a:t>
            </a:r>
            <a:r>
              <a:rPr lang="en-US" sz="2400" b="1" dirty="0">
                <a:latin typeface="Arial Black" panose="020B0A04020102020204" pitchFamily="34" charset="0"/>
              </a:rPr>
              <a:t>century in colonial </a:t>
            </a:r>
            <a:r>
              <a:rPr lang="en-US" sz="2400" b="1" dirty="0" smtClean="0">
                <a:latin typeface="Arial Black" panose="020B0A04020102020204" pitchFamily="34" charset="0"/>
              </a:rPr>
              <a:t>America: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1712, some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twenty-five slaves </a:t>
            </a:r>
            <a:r>
              <a:rPr lang="en-US" sz="2400" dirty="0">
                <a:latin typeface="Arial Black" panose="020B0A04020102020204" pitchFamily="34" charset="0"/>
              </a:rPr>
              <a:t>armed themselves with guns and clubs and set fire to houses on the northern edge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York City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killed the first nine whites </a:t>
            </a:r>
            <a:r>
              <a:rPr lang="en-US" sz="2400" dirty="0">
                <a:latin typeface="Arial Black" panose="020B0A04020102020204" pitchFamily="34" charset="0"/>
              </a:rPr>
              <a:t>who arrived on the scene and then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killed or captured by soldiers</a:t>
            </a:r>
            <a:r>
              <a:rPr lang="en-US" sz="2400" dirty="0">
                <a:latin typeface="Arial Black" panose="020B0A04020102020204" pitchFamily="34" charset="0"/>
              </a:rPr>
              <a:t>.  </a:t>
            </a:r>
            <a:endParaRPr lang="en-US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wo </a:t>
            </a:r>
            <a:r>
              <a:rPr lang="en-US" sz="2400" b="1" dirty="0">
                <a:latin typeface="Arial Black" panose="020B0A04020102020204" pitchFamily="34" charset="0"/>
              </a:rPr>
              <a:t>major slave </a:t>
            </a:r>
            <a:r>
              <a:rPr lang="en-US" sz="2400" b="1" dirty="0" smtClean="0">
                <a:latin typeface="Arial Black" panose="020B0A04020102020204" pitchFamily="34" charset="0"/>
              </a:rPr>
              <a:t>rebellions/18th </a:t>
            </a:r>
            <a:r>
              <a:rPr lang="en-US" sz="2400" b="1" dirty="0">
                <a:latin typeface="Arial Black" panose="020B0A04020102020204" pitchFamily="34" charset="0"/>
              </a:rPr>
              <a:t>century in colonial </a:t>
            </a:r>
            <a:r>
              <a:rPr lang="en-US" sz="2400" b="1" dirty="0" smtClean="0">
                <a:latin typeface="Arial Black" panose="020B0A04020102020204" pitchFamily="34" charset="0"/>
              </a:rPr>
              <a:t>America: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</a:t>
            </a:r>
            <a:r>
              <a:rPr lang="en-US" sz="2400" dirty="0">
                <a:latin typeface="Arial Black" panose="020B0A04020102020204" pitchFamily="34" charset="0"/>
              </a:rPr>
              <a:t>second uprising,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Cato’s Conspiracy</a:t>
            </a:r>
            <a:r>
              <a:rPr lang="en-US" sz="2400" dirty="0">
                <a:latin typeface="Arial Black" panose="020B0A04020102020204" pitchFamily="34" charset="0"/>
              </a:rPr>
              <a:t>, originated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Stono, South Carolina</a:t>
            </a:r>
            <a:r>
              <a:rPr lang="en-US" sz="2400" dirty="0">
                <a:latin typeface="Arial Black" panose="020B0A04020102020204" pitchFamily="34" charset="0"/>
              </a:rPr>
              <a:t>, in 1739.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England </a:t>
            </a:r>
            <a:r>
              <a:rPr lang="en-US" sz="2400" dirty="0">
                <a:latin typeface="Arial Black" panose="020B0A04020102020204" pitchFamily="34" charset="0"/>
              </a:rPr>
              <a:t>at this time was at war with Spain, and a group of about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eighty slaves took up arms </a:t>
            </a:r>
            <a:r>
              <a:rPr lang="en-US" sz="2400" dirty="0">
                <a:latin typeface="Arial Black" panose="020B0A04020102020204" pitchFamily="34" charset="0"/>
              </a:rPr>
              <a:t>and attempted to march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Florida</a:t>
            </a:r>
            <a:r>
              <a:rPr lang="en-US" sz="2400" dirty="0">
                <a:latin typeface="Arial Black" panose="020B0A04020102020204" pitchFamily="34" charset="0"/>
              </a:rPr>
              <a:t>, where they expected to find refuge.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</a:t>
            </a:r>
            <a:r>
              <a:rPr lang="en-US" sz="2400" dirty="0">
                <a:latin typeface="Arial Black" panose="020B0A04020102020204" pitchFamily="34" charset="0"/>
              </a:rPr>
              <a:t>battle ensued when </a:t>
            </a:r>
            <a:r>
              <a:rPr lang="en-US" sz="2400" dirty="0" smtClean="0">
                <a:latin typeface="Arial Black" panose="020B0A04020102020204" pitchFamily="34" charset="0"/>
              </a:rPr>
              <a:t>the slaves </a:t>
            </a:r>
            <a:r>
              <a:rPr lang="en-US" sz="2400" dirty="0">
                <a:latin typeface="Arial Black" panose="020B0A04020102020204" pitchFamily="34" charset="0"/>
              </a:rPr>
              <a:t>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overtaken by armed whites</a:t>
            </a:r>
            <a:r>
              <a:rPr lang="en-US" sz="2400" dirty="0">
                <a:latin typeface="Arial Black" panose="020B0A04020102020204" pitchFamily="34" charset="0"/>
              </a:rPr>
              <a:t>. Some </a:t>
            </a:r>
            <a:r>
              <a:rPr lang="en-US" sz="2400" dirty="0" smtClean="0">
                <a:latin typeface="Arial Black" panose="020B0A04020102020204" pitchFamily="34" charset="0"/>
              </a:rPr>
              <a:t>44 </a:t>
            </a:r>
            <a:r>
              <a:rPr lang="en-US" sz="2400" dirty="0">
                <a:latin typeface="Arial Black" panose="020B0A04020102020204" pitchFamily="34" charset="0"/>
              </a:rPr>
              <a:t>blacks and </a:t>
            </a:r>
            <a:r>
              <a:rPr lang="en-US" sz="2400" dirty="0" smtClean="0">
                <a:latin typeface="Arial Black" panose="020B0A04020102020204" pitchFamily="34" charset="0"/>
              </a:rPr>
              <a:t>21 </a:t>
            </a:r>
            <a:r>
              <a:rPr lang="en-US" sz="2400" dirty="0">
                <a:latin typeface="Arial Black" panose="020B0A04020102020204" pitchFamily="34" charset="0"/>
              </a:rPr>
              <a:t>whites were killed.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87500"/>
            <a:ext cx="10350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</a:t>
            </a:r>
            <a:r>
              <a:rPr lang="en-US" sz="2400" b="1" dirty="0" smtClean="0">
                <a:latin typeface="Arial Black" panose="020B0A04020102020204" pitchFamily="34" charset="0"/>
              </a:rPr>
              <a:t>ummary </a:t>
            </a:r>
            <a:r>
              <a:rPr lang="en-US" sz="2400" b="1" dirty="0">
                <a:latin typeface="Arial Black" panose="020B0A04020102020204" pitchFamily="34" charset="0"/>
              </a:rPr>
              <a:t>of the Stono </a:t>
            </a:r>
            <a:r>
              <a:rPr lang="en-US" sz="2400" b="1" dirty="0" smtClean="0">
                <a:latin typeface="Arial Black" panose="020B0A04020102020204" pitchFamily="34" charset="0"/>
              </a:rPr>
              <a:t>Rebellion: White’s </a:t>
            </a:r>
            <a:r>
              <a:rPr lang="en-US" sz="2400" b="1" dirty="0">
                <a:latin typeface="Arial Black" panose="020B0A04020102020204" pitchFamily="34" charset="0"/>
              </a:rPr>
              <a:t>reaction?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20 </a:t>
            </a:r>
            <a:r>
              <a:rPr lang="en-US" sz="2400" dirty="0">
                <a:latin typeface="Arial Black" panose="020B0A04020102020204" pitchFamily="34" charset="0"/>
              </a:rPr>
              <a:t>slaves under Jemmy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raided weapons depot </a:t>
            </a:r>
            <a:r>
              <a:rPr lang="en-US" sz="2400" dirty="0">
                <a:latin typeface="Arial Black" panose="020B0A04020102020204" pitchFamily="34" charset="0"/>
              </a:rPr>
              <a:t>and killed everyone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More </a:t>
            </a:r>
            <a:r>
              <a:rPr lang="en-US" sz="2400" dirty="0">
                <a:latin typeface="Arial Black" panose="020B0A04020102020204" pitchFamily="34" charset="0"/>
              </a:rPr>
              <a:t>slaves joined as they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marched towards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atin typeface="Arial Black" panose="020B0A04020102020204" pitchFamily="34" charset="0"/>
              </a:rPr>
              <a:t>pproximately </a:t>
            </a:r>
            <a:r>
              <a:rPr lang="en-US" sz="2400" dirty="0">
                <a:latin typeface="Arial Black" panose="020B0A04020102020204" pitchFamily="34" charset="0"/>
              </a:rPr>
              <a:t>30 more whites were killed on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</a:t>
            </a:r>
            <a:r>
              <a:rPr lang="en-US" sz="2400" dirty="0" smtClean="0">
                <a:latin typeface="Arial Black" panose="020B0A04020102020204" pitchFamily="34" charset="0"/>
              </a:rPr>
              <a:t>ebellion </a:t>
            </a:r>
            <a:r>
              <a:rPr lang="en-US" sz="2400" dirty="0">
                <a:latin typeface="Arial Black" panose="020B0A04020102020204" pitchFamily="34" charset="0"/>
              </a:rPr>
              <a:t>ended when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planters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Native Americans </a:t>
            </a:r>
            <a:r>
              <a:rPr lang="en-US" sz="2400" dirty="0">
                <a:latin typeface="Arial Black" panose="020B0A04020102020204" pitchFamily="34" charset="0"/>
              </a:rPr>
              <a:t>on horseback caught the slaves celebrating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Even </a:t>
            </a:r>
            <a:r>
              <a:rPr lang="en-US" sz="2400" dirty="0">
                <a:latin typeface="Arial Black" panose="020B0A04020102020204" pitchFamily="34" charset="0"/>
              </a:rPr>
              <a:t>though the rebellion ended,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rebellious spirit </a:t>
            </a:r>
            <a:r>
              <a:rPr lang="en-US" sz="2400" dirty="0">
                <a:latin typeface="Arial Black" panose="020B0A04020102020204" pitchFamily="34" charset="0"/>
              </a:rPr>
              <a:t>lived </a:t>
            </a:r>
            <a:r>
              <a:rPr lang="en-US" sz="2400" dirty="0" smtClean="0">
                <a:latin typeface="Arial Black" panose="020B0A04020102020204" pitchFamily="34" charset="0"/>
              </a:rPr>
              <a:t>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1740 – Charleston, SC: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Arrested 130 slaves and hanged 10/day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Whites never lost their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fear of slave rebellions </a:t>
            </a:r>
            <a:r>
              <a:rPr lang="en-US" sz="2400" dirty="0" smtClean="0">
                <a:latin typeface="Arial Black" panose="020B0A04020102020204" pitchFamily="34" charset="0"/>
              </a:rPr>
              <a:t>after the Stono Rebellion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22FEB18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Grab a Chromebook and go to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hlinkClick r:id="rId2"/>
              </a:rPr>
              <a:t>http://americansperspective.com/the-10-most-pressing-issues-facing-21st-century-african-americans/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READ THE ARTICLE, LIST THE TOP 10 AND THEN CHOOSE ONE TOPIC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WRITE YOUR RESPONSE AND THREE WAYS THAT THIS PROBLEM COULD BE ADDRESSED 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23OCT17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your opinion, what was the most harmful legislative action against Blacks in the United States during the period 1788-1820?</a:t>
            </a:r>
          </a:p>
        </p:txBody>
      </p:sp>
    </p:spTree>
    <p:extLst>
      <p:ext uri="{BB962C8B-B14F-4D97-AF65-F5344CB8AC3E}">
        <p14:creationId xmlns:p14="http://schemas.microsoft.com/office/powerpoint/2010/main" val="22626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20FEB18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changes happened in the Free and Slave populations as a result of the Great Awakening?</a:t>
            </a:r>
          </a:p>
        </p:txBody>
      </p:sp>
    </p:spTree>
    <p:extLst>
      <p:ext uri="{BB962C8B-B14F-4D97-AF65-F5344CB8AC3E}">
        <p14:creationId xmlns:p14="http://schemas.microsoft.com/office/powerpoint/2010/main" val="7539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24OCT17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the draft of which document was the phrase “cruel war against human nature itself, violating the most sacred rights of life and liberty in the person of a distant [African] people”?</a:t>
            </a:r>
          </a:p>
        </p:txBody>
      </p:sp>
    </p:spTree>
    <p:extLst>
      <p:ext uri="{BB962C8B-B14F-4D97-AF65-F5344CB8AC3E}">
        <p14:creationId xmlns:p14="http://schemas.microsoft.com/office/powerpoint/2010/main" val="39259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24OCT17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the draft of which document was the phrase “cruel war against human nature itself, violating the most sacred rights of life and liberty in the person of a distant [African] people”?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Declaration of Independence which was drafted by Thomas Jefferson, John Adams and Benjamin Franklin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Deleted by the 2</a:t>
            </a:r>
            <a:r>
              <a:rPr lang="en-US" sz="24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Continental Congress after Southern states objected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Only reference to slavery in the Declaration of Independence was to accuse the British of arousing African Americans to revolt against their masters</a:t>
            </a:r>
          </a:p>
        </p:txBody>
      </p:sp>
    </p:spTree>
    <p:extLst>
      <p:ext uri="{BB962C8B-B14F-4D97-AF65-F5344CB8AC3E}">
        <p14:creationId xmlns:p14="http://schemas.microsoft.com/office/powerpoint/2010/main" val="15964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26OCT17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slavery differ in the New England colonies compared to the Chesapeake region and the deep South?</a:t>
            </a:r>
          </a:p>
        </p:txBody>
      </p:sp>
    </p:spTree>
    <p:extLst>
      <p:ext uri="{BB962C8B-B14F-4D97-AF65-F5344CB8AC3E}">
        <p14:creationId xmlns:p14="http://schemas.microsoft.com/office/powerpoint/2010/main" val="2323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26OCT17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slavery differ in the New England colonies compared to the Chesapeake region and the deep South?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England – Domestic servants and hired labor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Chesapeake – Gang labor divided into three categories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Deep South – Task Labor</a:t>
            </a:r>
          </a:p>
        </p:txBody>
      </p:sp>
    </p:spTree>
    <p:extLst>
      <p:ext uri="{BB962C8B-B14F-4D97-AF65-F5344CB8AC3E}">
        <p14:creationId xmlns:p14="http://schemas.microsoft.com/office/powerpoint/2010/main" val="2875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5OCT17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was the result of the Stono Rebellion?</a:t>
            </a:r>
          </a:p>
        </p:txBody>
      </p:sp>
    </p:spTree>
    <p:extLst>
      <p:ext uri="{BB962C8B-B14F-4D97-AF65-F5344CB8AC3E}">
        <p14:creationId xmlns:p14="http://schemas.microsoft.com/office/powerpoint/2010/main" val="28149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5OCT17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was the result of the Stono Rebellion?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 codes became much more 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Blacks (Freemen or slaves) had to have travel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Charleston, SC authorities increased public hangings of slaves</a:t>
            </a:r>
          </a:p>
          <a:p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20FEB18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changes happened in the Free and Slave populations as a result of the Great Awakening?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George Whitefield preached salvation to all – White and 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This went against the mindset of slave-owners who feared that spiritual equality would be interpreted as earthly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Many African Americans eschewed Christianity for their original faiths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emotional spirituality of the Great Awakening was captured in revivals and led to a greater acculturation of Blacks and Whites and helped create interracial churches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Helped create distinctly Black churches that blended European and African elements</a:t>
            </a:r>
          </a:p>
        </p:txBody>
      </p:sp>
    </p:spTree>
    <p:extLst>
      <p:ext uri="{BB962C8B-B14F-4D97-AF65-F5344CB8AC3E}">
        <p14:creationId xmlns:p14="http://schemas.microsoft.com/office/powerpoint/2010/main" val="9447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762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This Date in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2530" name="AutoShape 2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AutoShape 4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4" name="AutoShape 6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4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1"/>
            <a:ext cx="1069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  <a:hlinkClick r:id="rId2"/>
              </a:rPr>
              <a:t>20feb_ _ _ _</a:t>
            </a: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Increase in slave population: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Importation of slaves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increased dramatically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by birth grew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VA and MD </a:t>
            </a:r>
            <a:r>
              <a:rPr lang="en-US" sz="2400" dirty="0">
                <a:latin typeface="Arial Black" panose="020B0A04020102020204" pitchFamily="34" charset="0"/>
              </a:rPr>
              <a:t>accounted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61%</a:t>
            </a:r>
            <a:r>
              <a:rPr lang="en-US" sz="2400" dirty="0">
                <a:latin typeface="Arial Black" panose="020B0A04020102020204" pitchFamily="34" charset="0"/>
              </a:rPr>
              <a:t> of all slaves @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 population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SC and GA </a:t>
            </a:r>
            <a:r>
              <a:rPr lang="en-US" sz="2400" dirty="0">
                <a:latin typeface="Arial Black" panose="020B0A04020102020204" pitchFamily="34" charset="0"/>
              </a:rPr>
              <a:t>accounted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17% </a:t>
            </a:r>
            <a:r>
              <a:rPr lang="en-US" sz="2400" dirty="0">
                <a:latin typeface="Arial Black" panose="020B0A04020102020204" pitchFamily="34" charset="0"/>
              </a:rPr>
              <a:t>of all slaves @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1750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Plantation Slavery/Culture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23" y="1413734"/>
            <a:ext cx="7046477" cy="52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2405</Words>
  <Application>Microsoft Office PowerPoint</Application>
  <PresentationFormat>Widescreen</PresentationFormat>
  <Paragraphs>267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Arial Rounded MT Bold</vt:lpstr>
      <vt:lpstr>Calibri</vt:lpstr>
      <vt:lpstr>Calibri Light</vt:lpstr>
      <vt:lpstr>Office Theme</vt:lpstr>
      <vt:lpstr>Warm-Up 12FEB18</vt:lpstr>
      <vt:lpstr>Warm-Up 12FEB18</vt:lpstr>
      <vt:lpstr>Warm-Up 15FEB18</vt:lpstr>
      <vt:lpstr>3OCT17 - AGENDA</vt:lpstr>
      <vt:lpstr>Warm-Up 20FEB18</vt:lpstr>
      <vt:lpstr>Warm-Up 20FEB18</vt:lpstr>
      <vt:lpstr>This Date in History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Famous Biracial Americans</vt:lpstr>
      <vt:lpstr>Warm-Up 21FEB18</vt:lpstr>
      <vt:lpstr>Warm-Up 21FEB18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Warm-Up 22FEB18</vt:lpstr>
      <vt:lpstr>Warm-Up 22FEB18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Warm-Up 23FEB18</vt:lpstr>
      <vt:lpstr>Warm-Up23FEB18</vt:lpstr>
      <vt:lpstr>Plantation Slavery/Culture</vt:lpstr>
      <vt:lpstr>Plantation Slavery/Culture</vt:lpstr>
      <vt:lpstr>Plantation Slavery/Culture</vt:lpstr>
      <vt:lpstr>Plantation Slavery/Culture</vt:lpstr>
      <vt:lpstr>Plantation Slavery/Culture</vt:lpstr>
      <vt:lpstr>Warm-Up 22FEB18</vt:lpstr>
      <vt:lpstr>Warm-Up 23OCT17</vt:lpstr>
      <vt:lpstr>Warm-Up 24OCT17</vt:lpstr>
      <vt:lpstr>Warm-Up 24OCT17</vt:lpstr>
      <vt:lpstr>Warm-Up 26OCT17</vt:lpstr>
      <vt:lpstr>Warm-Up 26OCT17</vt:lpstr>
      <vt:lpstr>Warm-Up 5OCT17</vt:lpstr>
      <vt:lpstr>Warm-Up 5OCT17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12FEB18</dc:title>
  <dc:creator>Wheeler, Michael W.</dc:creator>
  <cp:lastModifiedBy>Wheeler, Michael W.</cp:lastModifiedBy>
  <cp:revision>20</cp:revision>
  <dcterms:created xsi:type="dcterms:W3CDTF">2018-02-20T21:02:42Z</dcterms:created>
  <dcterms:modified xsi:type="dcterms:W3CDTF">2018-03-13T17:57:32Z</dcterms:modified>
</cp:coreProperties>
</file>