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7" r:id="rId2"/>
    <p:sldId id="269" r:id="rId3"/>
    <p:sldId id="506" r:id="rId4"/>
    <p:sldId id="507" r:id="rId5"/>
    <p:sldId id="391" r:id="rId6"/>
    <p:sldId id="398" r:id="rId7"/>
    <p:sldId id="508" r:id="rId8"/>
    <p:sldId id="509" r:id="rId9"/>
    <p:sldId id="516" r:id="rId10"/>
    <p:sldId id="517" r:id="rId11"/>
    <p:sldId id="256" r:id="rId12"/>
    <p:sldId id="260" r:id="rId13"/>
    <p:sldId id="261" r:id="rId14"/>
    <p:sldId id="270" r:id="rId15"/>
    <p:sldId id="271" r:id="rId16"/>
    <p:sldId id="272" r:id="rId17"/>
    <p:sldId id="262" r:id="rId18"/>
    <p:sldId id="273" r:id="rId19"/>
    <p:sldId id="263" r:id="rId20"/>
    <p:sldId id="274" r:id="rId21"/>
    <p:sldId id="275" r:id="rId22"/>
    <p:sldId id="265" r:id="rId23"/>
    <p:sldId id="276" r:id="rId24"/>
    <p:sldId id="266" r:id="rId25"/>
    <p:sldId id="277" r:id="rId26"/>
    <p:sldId id="267" r:id="rId27"/>
    <p:sldId id="268" r:id="rId28"/>
    <p:sldId id="287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476" r:id="rId37"/>
    <p:sldId id="296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21" r:id="rId47"/>
    <p:sldId id="322" r:id="rId48"/>
    <p:sldId id="323" r:id="rId49"/>
    <p:sldId id="324" r:id="rId50"/>
    <p:sldId id="325" r:id="rId51"/>
    <p:sldId id="326" r:id="rId52"/>
    <p:sldId id="328" r:id="rId53"/>
    <p:sldId id="329" r:id="rId54"/>
    <p:sldId id="496" r:id="rId55"/>
    <p:sldId id="497" r:id="rId56"/>
    <p:sldId id="390" r:id="rId5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F7A-3F48-43E2-A119-68CA4856C11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1993-E069-486E-9330-4F344626A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5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4A5E56-6D46-4133-8B5C-6CE1B0741AF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EBCC43-1333-4DD5-9F77-65D98527C1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5006-7193-4078-8627-7E397D9E33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3CAF-B943-4AF6-AC03-DC273C030AA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6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2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2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1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CB7D-4C3C-46AD-A048-792B1EEC963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E6A5-0F21-4E3D-843A-1F1546A1D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KTedsm5Phs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pQPJvQwneI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0tg0sRx9sNo" TargetMode="Externa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5OCT18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800" y="1295401"/>
            <a:ext cx="1003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Which European nation brought in the most slaves as a result of the Atlantic Slave Trade?</a:t>
            </a:r>
          </a:p>
        </p:txBody>
      </p:sp>
    </p:spTree>
    <p:extLst>
      <p:ext uri="{BB962C8B-B14F-4D97-AF65-F5344CB8AC3E}">
        <p14:creationId xmlns:p14="http://schemas.microsoft.com/office/powerpoint/2010/main" val="18549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17OCT18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Native Americans adapt to the incursion of Europeans and Africans into their traditional homelands on the east coast of North America?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Occasionally Native Americans provided refuge for escaped slaves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Other times Native Americans became slaveholders and helped Europeans crush slave revolts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Some Blacks were involved in the Native American slave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Blacks also helped defend European settlements from Native American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Native Americans and Blacks both found themselves the victims of European oppression</a:t>
            </a:r>
          </a:p>
        </p:txBody>
      </p:sp>
    </p:spTree>
    <p:extLst>
      <p:ext uri="{BB962C8B-B14F-4D97-AF65-F5344CB8AC3E}">
        <p14:creationId xmlns:p14="http://schemas.microsoft.com/office/powerpoint/2010/main" val="16918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497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Motivating Factors: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Find allies in Africa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spread Christianity </a:t>
            </a:r>
            <a:r>
              <a:rPr lang="en-US" sz="2400" dirty="0">
                <a:latin typeface="Arial Black" panose="020B0A04020102020204" pitchFamily="34" charset="0"/>
              </a:rPr>
              <a:t>and combat the spread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Islam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Establish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trade</a:t>
            </a:r>
            <a:r>
              <a:rPr lang="en-US" sz="2400" dirty="0">
                <a:latin typeface="Arial Black" panose="020B0A04020102020204" pitchFamily="34" charset="0"/>
              </a:rPr>
              <a:t> with the African kingdoms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Black" panose="020B0A04020102020204" pitchFamily="34" charset="0"/>
              </a:rPr>
              <a:t>Primary Reason –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Faster route</a:t>
            </a:r>
            <a:r>
              <a:rPr lang="en-US" sz="2400" b="1" dirty="0">
                <a:latin typeface="Arial Black" panose="020B0A04020102020204" pitchFamily="34" charset="0"/>
              </a:rPr>
              <a:t> and expansion of trade with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China, India, Japan and Southeast Asian</a:t>
            </a:r>
            <a:r>
              <a:rPr lang="en-US" sz="2400" b="1" dirty="0" smtClean="0">
                <a:latin typeface="Arial Black" panose="020B0A04020102020204" pitchFamily="34" charset="0"/>
              </a:rPr>
              <a:t> Island </a:t>
            </a:r>
            <a:r>
              <a:rPr lang="en-US" sz="2400" b="1" dirty="0">
                <a:latin typeface="Arial Black" panose="020B0A04020102020204" pitchFamily="34" charset="0"/>
              </a:rPr>
              <a:t>nations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852" y="1484253"/>
            <a:ext cx="6686248" cy="4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Slavery in Africa prior to European arrival: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kingdoms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Senegambia, Benin and Kongo </a:t>
            </a:r>
            <a:r>
              <a:rPr lang="en-US" sz="2400" dirty="0">
                <a:latin typeface="Arial Black" panose="020B0A04020102020204" pitchFamily="34" charset="0"/>
              </a:rPr>
              <a:t>were all involved in the capture and sale of White, Mixed and African </a:t>
            </a:r>
            <a:r>
              <a:rPr lang="en-US" sz="2400" dirty="0" smtClean="0">
                <a:latin typeface="Arial Black" panose="020B0A04020102020204" pitchFamily="34" charset="0"/>
              </a:rPr>
              <a:t>slaves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Main Source was from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warfare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5" y="1120775"/>
            <a:ext cx="50482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Islamic slave trade compared to Atlantic slave </a:t>
            </a:r>
            <a:r>
              <a:rPr lang="en-US" sz="2400" dirty="0" smtClean="0">
                <a:latin typeface="Arial Black" panose="020B0A04020102020204" pitchFamily="34" charset="0"/>
              </a:rPr>
              <a:t>trade: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Islamic slave trade: Sudanese horsemen captured primarily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women and children </a:t>
            </a:r>
            <a:r>
              <a:rPr lang="en-US" sz="2400" dirty="0">
                <a:latin typeface="Arial Black" panose="020B0A04020102020204" pitchFamily="34" charset="0"/>
              </a:rPr>
              <a:t>that would be concubines and servants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North Africa and SW Asia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Men who were captured were used 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soldiers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Atlantic slave trade </a:t>
            </a:r>
            <a:r>
              <a:rPr lang="en-US" sz="2400" dirty="0">
                <a:latin typeface="Arial Black" panose="020B0A04020102020204" pitchFamily="34" charset="0"/>
              </a:rPr>
              <a:t>sought young men for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agricultural labor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Destined for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British, French and Spanish </a:t>
            </a:r>
            <a:r>
              <a:rPr lang="en-US" sz="2400" dirty="0">
                <a:latin typeface="Arial Black" panose="020B0A04020102020204" pitchFamily="34" charset="0"/>
              </a:rPr>
              <a:t>colonies in the new world</a:t>
            </a:r>
          </a:p>
        </p:txBody>
      </p:sp>
    </p:spTree>
    <p:extLst>
      <p:ext uri="{BB962C8B-B14F-4D97-AF65-F5344CB8AC3E}">
        <p14:creationId xmlns:p14="http://schemas.microsoft.com/office/powerpoint/2010/main" val="41065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789112"/>
            <a:ext cx="5715000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99" y="2185904"/>
            <a:ext cx="5273675" cy="39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689100"/>
            <a:ext cx="7924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062413"/>
            <a:ext cx="8358188" cy="55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Origins of the Atlantic slave trade: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Portuguese raiders </a:t>
            </a:r>
            <a:r>
              <a:rPr lang="en-US" sz="2400" dirty="0">
                <a:latin typeface="Arial Black" panose="020B0A04020102020204" pitchFamily="34" charset="0"/>
              </a:rPr>
              <a:t>captured West Africans as servants in Portugal and Spain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This would change significantly as Europeans began to purchase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slaves from African traders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existing trade and slave infrastructure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 kingdoms </a:t>
            </a:r>
            <a:r>
              <a:rPr lang="en-US" sz="2400" dirty="0">
                <a:latin typeface="Arial Black" panose="020B0A04020102020204" pitchFamily="34" charset="0"/>
              </a:rPr>
              <a:t>and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European</a:t>
            </a:r>
            <a:r>
              <a:rPr lang="en-US" sz="2400" dirty="0">
                <a:latin typeface="Arial Black" panose="020B0A04020102020204" pitchFamily="34" charset="0"/>
              </a:rPr>
              <a:t> desire for slave labor would lead to the initial formation of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Triangle Trade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Rivalries and warfare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West Africa </a:t>
            </a:r>
            <a:r>
              <a:rPr lang="en-US" sz="2400" dirty="0">
                <a:latin typeface="Arial Black" panose="020B0A04020102020204" pitchFamily="34" charset="0"/>
              </a:rPr>
              <a:t>was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source of slaves </a:t>
            </a:r>
            <a:r>
              <a:rPr lang="en-US" sz="2400" dirty="0">
                <a:latin typeface="Arial Black" panose="020B0A04020102020204" pitchFamily="34" charset="0"/>
              </a:rPr>
              <a:t>to be sold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Europeans</a:t>
            </a:r>
          </a:p>
        </p:txBody>
      </p:sp>
    </p:spTree>
    <p:extLst>
      <p:ext uri="{BB962C8B-B14F-4D97-AF65-F5344CB8AC3E}">
        <p14:creationId xmlns:p14="http://schemas.microsoft.com/office/powerpoint/2010/main" val="26177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347788"/>
            <a:ext cx="8572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Origins of the Atlantic slave trade: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Columbus’ discovery </a:t>
            </a:r>
            <a:r>
              <a:rPr lang="en-US" sz="2400" dirty="0">
                <a:latin typeface="Arial Black" panose="020B0A04020102020204" pitchFamily="34" charset="0"/>
              </a:rPr>
              <a:t>of the New World changed the desire for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 labor </a:t>
            </a:r>
            <a:r>
              <a:rPr lang="en-US" sz="2400" dirty="0">
                <a:latin typeface="Arial Black" panose="020B0A04020102020204" pitchFamily="34" charset="0"/>
              </a:rPr>
              <a:t>dramatically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nations of England, France, Spain, Portugal and the Netherlands were all racing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establish colonial dominance</a:t>
            </a:r>
            <a:r>
              <a:rPr lang="en-US" sz="2400" dirty="0">
                <a:latin typeface="Arial Black" panose="020B0A04020102020204" pitchFamily="34" charset="0"/>
              </a:rPr>
              <a:t> in the New World</a:t>
            </a:r>
          </a:p>
        </p:txBody>
      </p:sp>
    </p:spTree>
    <p:extLst>
      <p:ext uri="{BB962C8B-B14F-4D97-AF65-F5344CB8AC3E}">
        <p14:creationId xmlns:p14="http://schemas.microsoft.com/office/powerpoint/2010/main" val="41326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5OCT18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800" y="1295401"/>
            <a:ext cx="1003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Which European nation brought in the most slaves as a result of the Atlantic Slave Trade?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Portugal to Brazil – 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3.6 million slaves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302" y="1347788"/>
            <a:ext cx="6627198" cy="53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77010"/>
            <a:ext cx="9814170" cy="5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Destinations for the slave </a:t>
            </a:r>
            <a:r>
              <a:rPr lang="en-US" sz="2400" dirty="0" smtClean="0">
                <a:latin typeface="Arial Black" panose="020B0A04020102020204" pitchFamily="34" charset="0"/>
              </a:rPr>
              <a:t>trade: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new wealth created by expanding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agricultural markets </a:t>
            </a:r>
            <a:r>
              <a:rPr lang="en-US" sz="2400" dirty="0">
                <a:latin typeface="Arial Black" panose="020B0A04020102020204" pitchFamily="34" charset="0"/>
              </a:rPr>
              <a:t>fueled the need for slaves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Sugar plantations </a:t>
            </a:r>
            <a:r>
              <a:rPr lang="en-US" sz="2400" dirty="0">
                <a:latin typeface="Arial Black" panose="020B0A04020102020204" pitchFamily="34" charset="0"/>
              </a:rPr>
              <a:t>in the West Indies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Rice, Tobacco and Indigo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North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term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“chattel” </a:t>
            </a:r>
            <a:r>
              <a:rPr lang="en-US" sz="2400" dirty="0">
                <a:latin typeface="Arial Black" panose="020B0A04020102020204" pitchFamily="34" charset="0"/>
              </a:rPr>
              <a:t>is defined as personal property, and those sold into slavery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lost their basic rights </a:t>
            </a:r>
            <a:r>
              <a:rPr lang="en-US" sz="2400" dirty="0">
                <a:latin typeface="Arial Black" panose="020B0A04020102020204" pitchFamily="34" charset="0"/>
              </a:rPr>
              <a:t>as human beings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In the 18</a:t>
            </a:r>
            <a:r>
              <a:rPr lang="en-US" sz="2400" baseline="30000" dirty="0">
                <a:latin typeface="Arial Black" panose="020B0A04020102020204" pitchFamily="34" charset="0"/>
              </a:rPr>
              <a:t>th</a:t>
            </a:r>
            <a:r>
              <a:rPr lang="en-US" sz="2400" dirty="0">
                <a:latin typeface="Arial Black" panose="020B0A04020102020204" pitchFamily="34" charset="0"/>
              </a:rPr>
              <a:t> century,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John Locke </a:t>
            </a:r>
            <a:r>
              <a:rPr lang="en-US" sz="2400" dirty="0">
                <a:latin typeface="Arial Black" panose="020B0A04020102020204" pitchFamily="34" charset="0"/>
              </a:rPr>
              <a:t>would write that the “Natural Rights of Man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Life, Liberty and Property</a:t>
            </a:r>
            <a:r>
              <a:rPr lang="en-US" sz="2400" dirty="0">
                <a:latin typeface="Arial Black" panose="020B0A0402010202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347788"/>
            <a:ext cx="86296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 Men and boys </a:t>
            </a:r>
            <a:r>
              <a:rPr lang="en-US" sz="2400" dirty="0">
                <a:latin typeface="Arial Black" panose="020B0A04020102020204" pitchFamily="34" charset="0"/>
              </a:rPr>
              <a:t>were sold into slavery due the European belief that they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stronger laborers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Women</a:t>
            </a:r>
            <a:r>
              <a:rPr lang="en-US" sz="2400" dirty="0">
                <a:latin typeface="Arial Black" panose="020B0A04020102020204" pitchFamily="34" charset="0"/>
              </a:rPr>
              <a:t> were preferred as agricultural by West Africans and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withheld from the slave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As slavery grew in the New World,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practice of breeding </a:t>
            </a:r>
            <a:r>
              <a:rPr lang="en-US" sz="2400" dirty="0">
                <a:latin typeface="Arial Black" panose="020B0A04020102020204" pitchFamily="34" charset="0"/>
              </a:rPr>
              <a:t>the strongest men with the strongest women to produce more slaves led to an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increase in women being sold </a:t>
            </a:r>
            <a:r>
              <a:rPr lang="en-US" sz="2400" dirty="0">
                <a:latin typeface="Arial Black" panose="020B0A04020102020204" pitchFamily="34" charset="0"/>
              </a:rPr>
              <a:t>into slavery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3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736" y="1347788"/>
            <a:ext cx="7552464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England becomes the leader of the Atlantic Slave Trade: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England defeated the French and Spanish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War of Spanish Succession</a:t>
            </a:r>
            <a:r>
              <a:rPr lang="en-US" sz="2400" dirty="0">
                <a:latin typeface="Arial Black" panose="020B0A04020102020204" pitchFamily="34" charset="0"/>
              </a:rPr>
              <a:t> (1713) and drove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Dutch</a:t>
            </a:r>
            <a:r>
              <a:rPr lang="en-US" sz="2400" dirty="0">
                <a:latin typeface="Arial Black" panose="020B0A04020102020204" pitchFamily="34" charset="0"/>
              </a:rPr>
              <a:t> out of slave trade in the late 17</a:t>
            </a:r>
            <a:r>
              <a:rPr lang="en-US" sz="2400" baseline="30000" dirty="0">
                <a:latin typeface="Arial Black" panose="020B0A04020102020204" pitchFamily="34" charset="0"/>
              </a:rPr>
              <a:t>th</a:t>
            </a:r>
            <a:r>
              <a:rPr lang="en-US" sz="2400" dirty="0">
                <a:latin typeface="Arial Black" panose="020B0A04020102020204" pitchFamily="34" charset="0"/>
              </a:rPr>
              <a:t> century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English took control of the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Asiento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(contract) for the Atlantic slave trade as a result of their victory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Transported approximately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20,000 slaves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During the 1790’s, the English were transporting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50,000 slaves per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WHY INCREASE IN THE 1790’S</a:t>
            </a:r>
          </a:p>
        </p:txBody>
      </p:sp>
    </p:spTree>
    <p:extLst>
      <p:ext uri="{BB962C8B-B14F-4D97-AF65-F5344CB8AC3E}">
        <p14:creationId xmlns:p14="http://schemas.microsoft.com/office/powerpoint/2010/main" val="32023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91418"/>
            <a:ext cx="9283700" cy="52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Expanding states and kingdoms in West Africa and the warfare between them made slaves available for sale/trade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Nation-states and kingdoms included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Senegambia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Sierra Leone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Oyo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Dahomey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Benin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Kongo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Europeans traded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guns for slaves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Those sold included POWs, raided villages and isolated families</a:t>
            </a:r>
          </a:p>
        </p:txBody>
      </p:sp>
    </p:spTree>
    <p:extLst>
      <p:ext uri="{BB962C8B-B14F-4D97-AF65-F5344CB8AC3E}">
        <p14:creationId xmlns:p14="http://schemas.microsoft.com/office/powerpoint/2010/main" val="41176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Slaves were often held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“factories” </a:t>
            </a:r>
            <a:r>
              <a:rPr lang="en-US" sz="2400" dirty="0">
                <a:latin typeface="Arial Black" panose="020B0A04020102020204" pitchFamily="34" charset="0"/>
              </a:rPr>
              <a:t>for weeks/months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After being sold they were placed on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“slavers”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Middle Passage </a:t>
            </a:r>
            <a:r>
              <a:rPr lang="en-US" sz="2400" dirty="0">
                <a:latin typeface="Arial Black" panose="020B0A04020102020204" pitchFamily="34" charset="0"/>
              </a:rPr>
              <a:t>was route followed by Columbus from the Canary Islands to the West Indies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Voyage was two-three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Light-packers v. tight packers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Slaves were packed in areas 5.5 feet long and 1.3 feet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Slaves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shackled and separated </a:t>
            </a:r>
            <a:r>
              <a:rPr lang="en-US" sz="2400" dirty="0">
                <a:latin typeface="Arial Black" panose="020B0A04020102020204" pitchFamily="34" charset="0"/>
              </a:rPr>
              <a:t>to prevent revolts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Conditions were unsanitary and led to epidemics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Flux, dysentery, malaria, scurvy, smallpox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5OCT18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800" y="1295401"/>
            <a:ext cx="1003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were the first attempts to abolish slavery in America?</a:t>
            </a:r>
          </a:p>
        </p:txBody>
      </p:sp>
    </p:spTree>
    <p:extLst>
      <p:ext uri="{BB962C8B-B14F-4D97-AF65-F5344CB8AC3E}">
        <p14:creationId xmlns:p14="http://schemas.microsoft.com/office/powerpoint/2010/main" val="32158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John Newton was an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indentured servant </a:t>
            </a:r>
            <a:r>
              <a:rPr lang="en-US" sz="2400" dirty="0">
                <a:latin typeface="Arial Black" panose="020B0A04020102020204" pitchFamily="34" charset="0"/>
              </a:rPr>
              <a:t>who served out his contract and became a slaver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After surviving storm on the return to England, he became an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Evangelical Christian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Despite his conversion, he was a harsh slaver who would eventually captain his own 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He retired because of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After retirement, Newton became an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Anglican priest </a:t>
            </a:r>
            <a:r>
              <a:rPr lang="en-US" sz="2400" dirty="0">
                <a:latin typeface="Arial Black" panose="020B0A040201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repented</a:t>
            </a:r>
            <a:r>
              <a:rPr lang="en-US" sz="2400" dirty="0">
                <a:latin typeface="Arial Black" panose="020B0A04020102020204" pitchFamily="34" charset="0"/>
              </a:rPr>
              <a:t> from his involvement with the slave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Became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leading abolitionist voice </a:t>
            </a:r>
            <a:r>
              <a:rPr lang="en-US" sz="2400" dirty="0">
                <a:latin typeface="Arial Black" panose="020B0A04020102020204" pitchFamily="34" charset="0"/>
              </a:rPr>
              <a:t>in the 1770’s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Slaves aboard ships were fed twice per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Pulps, porridge and stews </a:t>
            </a:r>
            <a:r>
              <a:rPr lang="en-US" sz="2400" dirty="0">
                <a:latin typeface="Arial Black" panose="020B0A04020102020204" pitchFamily="34" charset="0"/>
              </a:rPr>
              <a:t>were distributed in buckets to the slaves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slaves had to eat with their hands (unwashed) which led to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spread of disease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Slavers brought less food for slaves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increase the numbers </a:t>
            </a:r>
            <a:r>
              <a:rPr lang="en-US" sz="2400" dirty="0">
                <a:latin typeface="Arial Black" panose="020B0A04020102020204" pitchFamily="34" charset="0"/>
              </a:rPr>
              <a:t>that they could pack onto the 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slaves died from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disease, malnutrition or starvation</a:t>
            </a:r>
          </a:p>
        </p:txBody>
      </p:sp>
    </p:spTree>
    <p:extLst>
      <p:ext uri="{BB962C8B-B14F-4D97-AF65-F5344CB8AC3E}">
        <p14:creationId xmlns:p14="http://schemas.microsoft.com/office/powerpoint/2010/main" val="20656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Diseases aboard slavers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Malaria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Measles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Smallpox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Hookworm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Scurvy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Dysentery (Flux)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Four toilet tubs that were used by the confined slaves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Slaves often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excreted</a:t>
            </a:r>
            <a:r>
              <a:rPr lang="en-US" sz="2400" dirty="0">
                <a:latin typeface="Arial Black" panose="020B0A04020102020204" pitchFamily="34" charset="0"/>
              </a:rPr>
              <a:t> where they lay in the shelves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Surgeons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unfamiliar with germs and hygiene </a:t>
            </a:r>
            <a:r>
              <a:rPr lang="en-US" sz="2400" dirty="0">
                <a:latin typeface="Arial Black" panose="020B0A04020102020204" pitchFamily="34" charset="0"/>
              </a:rPr>
              <a:t>and were of little to no help in keeping slaves healthy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Surgeons – in search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bonuses for the number of slaves </a:t>
            </a:r>
            <a:r>
              <a:rPr lang="en-US" sz="2400" dirty="0">
                <a:latin typeface="Arial Black" panose="020B0A04020102020204" pitchFamily="34" charset="0"/>
              </a:rPr>
              <a:t>that arrived at their destination in health </a:t>
            </a:r>
            <a:r>
              <a:rPr lang="en-US" sz="2400" dirty="0" smtClean="0">
                <a:latin typeface="Arial Black" panose="020B0A04020102020204" pitchFamily="34" charset="0"/>
              </a:rPr>
              <a:t>sought: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Herbs and food </a:t>
            </a:r>
            <a:r>
              <a:rPr lang="en-US" sz="2400" dirty="0">
                <a:latin typeface="Arial Black" panose="020B0A04020102020204" pitchFamily="34" charset="0"/>
              </a:rPr>
              <a:t>from along the Guinea Coast in order to use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 practices and medicine </a:t>
            </a:r>
            <a:r>
              <a:rPr lang="en-US" sz="2400" dirty="0">
                <a:latin typeface="Arial Black" panose="020B0A04020102020204" pitchFamily="34" charset="0"/>
              </a:rPr>
              <a:t>for the health of the slaves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Africans believed that their were evil spirits aboard the slavers and sought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perform rituals </a:t>
            </a:r>
            <a:r>
              <a:rPr lang="en-US" sz="2400" dirty="0">
                <a:latin typeface="Arial Black" panose="020B0A04020102020204" pitchFamily="34" charset="0"/>
              </a:rPr>
              <a:t>to save themselves</a:t>
            </a:r>
          </a:p>
        </p:txBody>
      </p:sp>
    </p:spTree>
    <p:extLst>
      <p:ext uri="{BB962C8B-B14F-4D97-AF65-F5344CB8AC3E}">
        <p14:creationId xmlns:p14="http://schemas.microsoft.com/office/powerpoint/2010/main" val="31244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Revolts onboard the </a:t>
            </a:r>
            <a:r>
              <a:rPr lang="en-US" sz="2400" dirty="0" smtClean="0">
                <a:latin typeface="Arial Black" panose="020B0A04020102020204" pitchFamily="34" charset="0"/>
              </a:rPr>
              <a:t>slavers: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Revolts were most likely to occur while the ships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prepared to set sail</a:t>
            </a:r>
            <a:r>
              <a:rPr lang="en-US" sz="2400" dirty="0">
                <a:latin typeface="Arial Black" panose="020B0A04020102020204" pitchFamily="34" charset="0"/>
              </a:rPr>
              <a:t> and Africans could still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see the coast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Africans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refused</a:t>
            </a:r>
            <a:r>
              <a:rPr lang="en-US" sz="2400" dirty="0">
                <a:latin typeface="Arial Black" panose="020B0A04020102020204" pitchFamily="34" charset="0"/>
              </a:rPr>
              <a:t> to accept slavery and revolted at 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There was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little chance </a:t>
            </a:r>
            <a:r>
              <a:rPr lang="en-US" sz="2400" dirty="0">
                <a:latin typeface="Arial Black" panose="020B0A04020102020204" pitchFamily="34" charset="0"/>
              </a:rPr>
              <a:t>of overthrowing the ship and returning to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Africans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preferred death over slavery </a:t>
            </a:r>
          </a:p>
        </p:txBody>
      </p:sp>
    </p:spTree>
    <p:extLst>
      <p:ext uri="{BB962C8B-B14F-4D97-AF65-F5344CB8AC3E}">
        <p14:creationId xmlns:p14="http://schemas.microsoft.com/office/powerpoint/2010/main" val="3003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slave quarters were much </a:t>
            </a:r>
            <a:r>
              <a:rPr lang="en-US" sz="2400" dirty="0" smtClean="0">
                <a:latin typeface="Arial Black" panose="020B0A04020102020204" pitchFamily="34" charset="0"/>
              </a:rPr>
              <a:t>smaller: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Europeans</a:t>
            </a:r>
            <a:r>
              <a:rPr lang="en-US" sz="2400" dirty="0">
                <a:latin typeface="Arial Black" panose="020B0A04020102020204" pitchFamily="34" charset="0"/>
              </a:rPr>
              <a:t> were not inclined to treat Africans with the same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value of human life </a:t>
            </a:r>
            <a:r>
              <a:rPr lang="en-US" sz="2400" dirty="0">
                <a:latin typeface="Arial Black" panose="020B0A04020102020204" pitchFamily="34" charset="0"/>
              </a:rPr>
              <a:t>as they would other Europeans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Food, medicine and sanitation were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sub-human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European slavers cared little about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physical and emotional abuse</a:t>
            </a:r>
            <a:r>
              <a:rPr lang="en-US" sz="2400" dirty="0">
                <a:latin typeface="Arial Black" panose="020B0A04020102020204" pitchFamily="34" charset="0"/>
              </a:rPr>
              <a:t> that they inflicted upon the Africans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138810"/>
            <a:ext cx="8756650" cy="55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African Women on slave 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Sailors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physically and sexually </a:t>
            </a:r>
            <a:r>
              <a:rPr lang="en-US" sz="2400" dirty="0">
                <a:latin typeface="Arial Black" panose="020B0A04020102020204" pitchFamily="34" charset="0"/>
              </a:rPr>
              <a:t>abused African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Women only brought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half the price </a:t>
            </a:r>
            <a:r>
              <a:rPr lang="en-US" sz="2400" dirty="0">
                <a:latin typeface="Arial Black" panose="020B0A04020102020204" pitchFamily="34" charset="0"/>
              </a:rPr>
              <a:t>of men at slave auctions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 women </a:t>
            </a:r>
            <a:r>
              <a:rPr lang="en-US" sz="2400" dirty="0">
                <a:latin typeface="Arial Black" panose="020B0A04020102020204" pitchFamily="34" charset="0"/>
              </a:rPr>
              <a:t>were separated from African men during the voyage, which made it easier for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sailors to abuse them</a:t>
            </a:r>
          </a:p>
        </p:txBody>
      </p:sp>
    </p:spTree>
    <p:extLst>
      <p:ext uri="{BB962C8B-B14F-4D97-AF65-F5344CB8AC3E}">
        <p14:creationId xmlns:p14="http://schemas.microsoft.com/office/powerpoint/2010/main" val="21309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Slavery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416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Actions prior to Auction: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Aside from exercise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bathing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Dyed hair </a:t>
            </a:r>
            <a:r>
              <a:rPr lang="en-US" sz="2400" dirty="0">
                <a:latin typeface="Arial Black" panose="020B0A04020102020204" pitchFamily="34" charset="0"/>
              </a:rPr>
              <a:t>to cover up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Oiled </a:t>
            </a:r>
            <a:r>
              <a:rPr lang="en-US" sz="2400" dirty="0" smtClean="0">
                <a:latin typeface="Arial Black" panose="020B0A04020102020204" pitchFamily="34" charset="0"/>
              </a:rPr>
              <a:t>slaves’ </a:t>
            </a:r>
            <a:r>
              <a:rPr lang="en-US" sz="2400" dirty="0">
                <a:latin typeface="Arial Black" panose="020B0A04020102020204" pitchFamily="34" charset="0"/>
              </a:rPr>
              <a:t>bodies to cover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blemishes, rashes and bruises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Took measures </a:t>
            </a:r>
            <a:r>
              <a:rPr lang="en-US" sz="2400" dirty="0">
                <a:latin typeface="Arial Black" panose="020B0A04020102020204" pitchFamily="34" charset="0"/>
              </a:rPr>
              <a:t>to hide dysentery and flux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134778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Slavery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Different types of Slave Auctions: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Port-to-Port</a:t>
            </a:r>
            <a:r>
              <a:rPr lang="en-US" sz="2400" dirty="0">
                <a:latin typeface="Arial Black" panose="020B0A04020102020204" pitchFamily="34" charset="0"/>
              </a:rPr>
              <a:t>: Ship captains determined whether to sell entire cargo at one port or multiple ports based on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Individual</a:t>
            </a:r>
            <a:r>
              <a:rPr lang="en-US" sz="2400" dirty="0">
                <a:latin typeface="Arial Black" panose="020B0A04020102020204" pitchFamily="34" charset="0"/>
              </a:rPr>
              <a:t>: Slaves were individually to maximize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Lot</a:t>
            </a:r>
            <a:r>
              <a:rPr lang="en-US" sz="2400" dirty="0">
                <a:latin typeface="Arial Black" panose="020B0A04020102020204" pitchFamily="34" charset="0"/>
              </a:rPr>
              <a:t>: Sell slaves as a group for one price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Scrambles</a:t>
            </a:r>
            <a:r>
              <a:rPr lang="en-US" sz="2400" dirty="0">
                <a:latin typeface="Arial Black" panose="020B0A04020102020204" pitchFamily="34" charset="0"/>
              </a:rPr>
              <a:t>: Slaves were placed in an area and buyers would rush in to grab the ones that they wanted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Warm-Up 5OCT18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800" y="1295401"/>
            <a:ext cx="1003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What were the first attempts to abolish slavery in America?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Thomas Jefferson</a:t>
            </a:r>
            <a:r>
              <a:rPr lang="en-US" sz="2400" dirty="0">
                <a:latin typeface="Arial Black" panose="020B0A04020102020204" pitchFamily="34" charset="0"/>
              </a:rPr>
              <a:t>, owning over one hundred slaves himself, Jefferson frequently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spoke out against the enslavement of African-Americans</a:t>
            </a:r>
            <a:r>
              <a:rPr lang="en-US" sz="2400" dirty="0">
                <a:latin typeface="Arial Black" panose="020B0A04020102020204" pitchFamily="34" charset="0"/>
              </a:rPr>
              <a:t>, and included a passage in his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Declaration</a:t>
            </a:r>
            <a:r>
              <a:rPr lang="en-US" sz="2400" dirty="0">
                <a:latin typeface="Arial Black" panose="020B0A04020102020204" pitchFamily="34" charset="0"/>
              </a:rPr>
              <a:t> that would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make slavery impossible</a:t>
            </a:r>
            <a:r>
              <a:rPr lang="en-US" sz="2400" dirty="0">
                <a:latin typeface="Arial Black" panose="020B0A04020102020204" pitchFamily="34" charset="0"/>
              </a:rPr>
              <a:t> in the new United States of America.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Hypocrisy of how slavery was wrong, but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economy and the South was reliant on slave labor</a:t>
            </a:r>
          </a:p>
        </p:txBody>
      </p:sp>
    </p:spTree>
    <p:extLst>
      <p:ext uri="{BB962C8B-B14F-4D97-AF65-F5344CB8AC3E}">
        <p14:creationId xmlns:p14="http://schemas.microsoft.com/office/powerpoint/2010/main" val="16177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Slavery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Three Categories of Slaves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Creoles</a:t>
            </a:r>
            <a:r>
              <a:rPr lang="en-US" sz="2400" dirty="0">
                <a:latin typeface="Arial Black" panose="020B0A04020102020204" pitchFamily="34" charset="0"/>
              </a:rPr>
              <a:t> – slaves born in Americas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Old Africans </a:t>
            </a:r>
            <a:r>
              <a:rPr lang="en-US" sz="2400" dirty="0">
                <a:latin typeface="Arial Black" panose="020B0A04020102020204" pitchFamily="34" charset="0"/>
              </a:rPr>
              <a:t>– slaves who had lived in the Americas for quite some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New Africans </a:t>
            </a:r>
            <a:r>
              <a:rPr lang="en-US" sz="2400" dirty="0">
                <a:latin typeface="Arial Black" panose="020B0A04020102020204" pitchFamily="34" charset="0"/>
              </a:rPr>
              <a:t>– slaves who had just survived the Middle Passage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Slavery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Seasoning Process: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Conditioning and Assimilating </a:t>
            </a:r>
            <a:r>
              <a:rPr lang="en-US" sz="2400" dirty="0">
                <a:latin typeface="Arial Black" panose="020B0A04020102020204" pitchFamily="34" charset="0"/>
              </a:rPr>
              <a:t>new slaves into the slave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An apprenticeship in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West Indies </a:t>
            </a:r>
            <a:r>
              <a:rPr lang="en-US" sz="2400" dirty="0">
                <a:latin typeface="Arial Black" panose="020B0A04020102020204" pitchFamily="34" charset="0"/>
              </a:rPr>
              <a:t>to condition slaves to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work routine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This was often to prepare slaves for resale in North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Started with giving slaves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“Christian”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Learning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European language </a:t>
            </a:r>
            <a:r>
              <a:rPr lang="en-US" sz="2400" dirty="0">
                <a:latin typeface="Arial Black" panose="020B0A04020102020204" pitchFamily="34" charset="0"/>
              </a:rPr>
              <a:t>- </a:t>
            </a:r>
            <a:r>
              <a:rPr lang="en-US" sz="2400" dirty="0">
                <a:latin typeface="Arial Black" panose="020B0A04020102020204" pitchFamily="34" charset="0"/>
                <a:hlinkClick r:id="rId2"/>
              </a:rPr>
              <a:t>Gullah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Slavery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Gangs: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Great Gang</a:t>
            </a:r>
            <a:r>
              <a:rPr lang="en-US" sz="2400" dirty="0">
                <a:latin typeface="Arial Black" panose="020B0A04020102020204" pitchFamily="34" charset="0"/>
              </a:rPr>
              <a:t>: Strongest men used for planting and harvesting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Second Gang</a:t>
            </a:r>
            <a:r>
              <a:rPr lang="en-US" sz="2400" dirty="0">
                <a:latin typeface="Arial Black" panose="020B0A04020102020204" pitchFamily="34" charset="0"/>
              </a:rPr>
              <a:t>: Women and older men used for light field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Third Gang</a:t>
            </a:r>
            <a:r>
              <a:rPr lang="en-US" sz="2400" dirty="0">
                <a:latin typeface="Arial Black" panose="020B0A04020102020204" pitchFamily="34" charset="0"/>
              </a:rPr>
              <a:t>: Children worked shorter hours bringing food and water to the field 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House servants</a:t>
            </a:r>
            <a:r>
              <a:rPr lang="en-US" sz="2400" dirty="0">
                <a:latin typeface="Arial Black" panose="020B0A04020102020204" pitchFamily="34" charset="0"/>
              </a:rPr>
              <a:t>: Typically light-skinned to work in the “Big House”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37" y="3702050"/>
            <a:ext cx="2828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Slavery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Slaves could earn their freedom: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Through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their own industry </a:t>
            </a:r>
            <a:r>
              <a:rPr lang="en-US" sz="2400" dirty="0">
                <a:latin typeface="Arial Black" panose="020B0A04020102020204" pitchFamily="34" charset="0"/>
              </a:rPr>
              <a:t>of planting garden plots for sale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Trapping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Earn enough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buy a horse or mule </a:t>
            </a:r>
            <a:r>
              <a:rPr lang="en-US" sz="2400" dirty="0">
                <a:latin typeface="Arial Black" panose="020B0A04020102020204" pitchFamily="34" charset="0"/>
              </a:rPr>
              <a:t>to expand their garden or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breed for sale</a:t>
            </a:r>
          </a:p>
        </p:txBody>
      </p:sp>
    </p:spTree>
    <p:extLst>
      <p:ext uri="{BB962C8B-B14F-4D97-AF65-F5344CB8AC3E}">
        <p14:creationId xmlns:p14="http://schemas.microsoft.com/office/powerpoint/2010/main" val="42620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Slavery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Seasoning Criterion: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Survival</a:t>
            </a:r>
            <a:r>
              <a:rPr lang="en-US" sz="2400" dirty="0">
                <a:latin typeface="Arial Black" panose="020B0A04020102020204" pitchFamily="34" charset="0"/>
              </a:rPr>
              <a:t> after being purchased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Adapt to food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weather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Food – Salted codfish from New England, corn, squash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New language </a:t>
            </a:r>
            <a:r>
              <a:rPr lang="en-US" sz="2400" dirty="0">
                <a:latin typeface="Arial Black" panose="020B0A04020102020204" pitchFamily="34" charset="0"/>
              </a:rPr>
              <a:t>– speak local language or Creole dialect well enough to obey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Psychological – After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suicide thoughts </a:t>
            </a:r>
            <a:r>
              <a:rPr lang="en-US" sz="2400" dirty="0">
                <a:latin typeface="Arial Black" panose="020B0A04020102020204" pitchFamily="34" charset="0"/>
              </a:rPr>
              <a:t>passed, planters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assumed</a:t>
            </a:r>
            <a:r>
              <a:rPr lang="en-US" sz="2400" dirty="0">
                <a:latin typeface="Arial Black" panose="020B0A04020102020204" pitchFamily="34" charset="0"/>
              </a:rPr>
              <a:t> that a slave had accepted their captivity and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Many slaves imported from Africa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kept portions </a:t>
            </a:r>
            <a:r>
              <a:rPr lang="en-US" sz="2400" dirty="0">
                <a:latin typeface="Arial Black" panose="020B0A04020102020204" pitchFamily="34" charset="0"/>
              </a:rPr>
              <a:t>of their culture and </a:t>
            </a:r>
            <a:r>
              <a:rPr lang="en-US" sz="2400" dirty="0">
                <a:latin typeface="Arial Black" panose="020B0A04020102020204" pitchFamily="34" charset="0"/>
                <a:hlinkClick r:id="rId2"/>
              </a:rPr>
              <a:t>heritage</a:t>
            </a:r>
            <a:r>
              <a:rPr lang="en-US" sz="2400" dirty="0">
                <a:latin typeface="Arial Black" panose="020B0A04020102020204" pitchFamily="34" charset="0"/>
              </a:rPr>
              <a:t> - DISCUSSION</a:t>
            </a:r>
          </a:p>
        </p:txBody>
      </p:sp>
    </p:spTree>
    <p:extLst>
      <p:ext uri="{BB962C8B-B14F-4D97-AF65-F5344CB8AC3E}">
        <p14:creationId xmlns:p14="http://schemas.microsoft.com/office/powerpoint/2010/main" val="22109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Slavery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End of the Atlantic Slave Trade: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English</a:t>
            </a:r>
            <a:r>
              <a:rPr lang="en-US" sz="2400" dirty="0">
                <a:latin typeface="Arial Black" panose="020B0A04020102020204" pitchFamily="34" charset="0"/>
              </a:rPr>
              <a:t> abolitionists movement began in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late 1700’s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England’s economy was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less reliant on slave 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Shift in England towards industrialization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England abolishes the slave trade </a:t>
            </a:r>
            <a:r>
              <a:rPr lang="en-US" sz="2400" dirty="0">
                <a:latin typeface="Arial Black" panose="020B0A04020102020204" pitchFamily="34" charset="0"/>
              </a:rPr>
              <a:t>in conjunction with the ban on the importation of slaves into the United States in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1808 (Commerce and Slave Trade Compromise) </a:t>
            </a:r>
            <a:r>
              <a:rPr lang="en-US" sz="2400" dirty="0">
                <a:latin typeface="Arial Black" panose="020B0A04020102020204" pitchFamily="34" charset="0"/>
              </a:rPr>
              <a:t>which was part Constitutional Convention – more to follow</a:t>
            </a:r>
          </a:p>
        </p:txBody>
      </p:sp>
    </p:spTree>
    <p:extLst>
      <p:ext uri="{BB962C8B-B14F-4D97-AF65-F5344CB8AC3E}">
        <p14:creationId xmlns:p14="http://schemas.microsoft.com/office/powerpoint/2010/main" val="31048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Slavery in the New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Spanish Melting Pot: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Africans and Indians </a:t>
            </a:r>
            <a:r>
              <a:rPr lang="en-US" sz="2400" dirty="0">
                <a:latin typeface="Arial Black" panose="020B0A04020102020204" pitchFamily="34" charset="0"/>
              </a:rPr>
              <a:t>were sometimes able to gain freedom and take on jobs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within Spanish colonial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customs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each group mixed </a:t>
            </a:r>
            <a:r>
              <a:rPr lang="en-US" sz="2400" dirty="0">
                <a:latin typeface="Arial Black" panose="020B0A04020102020204" pitchFamily="34" charset="0"/>
              </a:rPr>
              <a:t>and melded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into a unique new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Examples include Cuba, Dominican Republic and Puerto Rico</a:t>
            </a:r>
          </a:p>
        </p:txBody>
      </p:sp>
    </p:spTree>
    <p:extLst>
      <p:ext uri="{BB962C8B-B14F-4D97-AF65-F5344CB8AC3E}">
        <p14:creationId xmlns:p14="http://schemas.microsoft.com/office/powerpoint/2010/main" val="28032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Slavery in the New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British</a:t>
            </a:r>
            <a:r>
              <a:rPr lang="en-US" sz="2400" dirty="0">
                <a:latin typeface="Arial Black" panose="020B0A04020102020204" pitchFamily="34" charset="0"/>
              </a:rPr>
              <a:t> become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Unilateral Superpower</a:t>
            </a:r>
            <a:r>
              <a:rPr lang="en-US" sz="2400" dirty="0">
                <a:latin typeface="Arial Black" panose="020B0A040201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Victory over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Spanish Armada in 1588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Establish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first North American colony in Jamestown in 1607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Tobacco, Rice and Indigo become MAJOR CASH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Strong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English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navy/pirates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victimize and raid Spanish 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Wealth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raw materials </a:t>
            </a:r>
            <a:r>
              <a:rPr lang="en-US" sz="2400" dirty="0">
                <a:latin typeface="Arial Black" panose="020B0A04020102020204" pitchFamily="34" charset="0"/>
              </a:rPr>
              <a:t>from North America build England’s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Triangular Trade </a:t>
            </a:r>
            <a:r>
              <a:rPr lang="en-US" sz="2400" dirty="0">
                <a:latin typeface="Arial Black" panose="020B0A04020102020204" pitchFamily="34" charset="0"/>
              </a:rPr>
              <a:t>and system of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mercantilism</a:t>
            </a:r>
          </a:p>
        </p:txBody>
      </p:sp>
    </p:spTree>
    <p:extLst>
      <p:ext uri="{BB962C8B-B14F-4D97-AF65-F5344CB8AC3E}">
        <p14:creationId xmlns:p14="http://schemas.microsoft.com/office/powerpoint/2010/main" val="13543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Slavery in the New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British and Spanish differ on slavery: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Spanish immediately resorted to slave labor</a:t>
            </a:r>
            <a:r>
              <a:rPr lang="en-US" sz="2400" dirty="0">
                <a:latin typeface="Arial Black" panose="020B0A04020102020204" pitchFamily="34" charset="0"/>
              </a:rPr>
              <a:t>; first the Native Americans and then African slaves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to cultivate sugar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British saw their colonies as 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solution to unemployment and sought send undesirables </a:t>
            </a:r>
            <a:r>
              <a:rPr lang="en-US" sz="2400" dirty="0">
                <a:latin typeface="Arial Black" panose="020B0A04020102020204" pitchFamily="34" charset="0"/>
              </a:rPr>
              <a:t>to North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Relied on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Indentured Servants </a:t>
            </a:r>
            <a:r>
              <a:rPr lang="en-US" sz="2400" dirty="0">
                <a:latin typeface="Arial Black" panose="020B0A04020102020204" pitchFamily="34" charset="0"/>
              </a:rPr>
              <a:t>to provide labor </a:t>
            </a:r>
          </a:p>
        </p:txBody>
      </p:sp>
    </p:spTree>
    <p:extLst>
      <p:ext uri="{BB962C8B-B14F-4D97-AF65-F5344CB8AC3E}">
        <p14:creationId xmlns:p14="http://schemas.microsoft.com/office/powerpoint/2010/main" val="35746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Slavery in the New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First Africans to Jamestown: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first Africans arrived as domestic servants </a:t>
            </a:r>
            <a:r>
              <a:rPr lang="en-US" sz="2400" dirty="0">
                <a:latin typeface="Arial Black" panose="020B0A04020102020204" pitchFamily="34" charset="0"/>
              </a:rPr>
              <a:t>for English who had immigrated to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first group of Africans that were traded in the British colonies of North America were the result of a raided Portuguese ship</a:t>
            </a:r>
            <a:r>
              <a:rPr lang="en-US" sz="2400" dirty="0">
                <a:latin typeface="Arial Black" panose="020B0A04020102020204" pitchFamily="34" charset="0"/>
              </a:rPr>
              <a:t> carrying a human cargo from Angola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ACTIVITY</a:t>
            </a: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6645"/>
              </p:ext>
            </p:extLst>
          </p:nvPr>
        </p:nvGraphicFramePr>
        <p:xfrm>
          <a:off x="838199" y="1333498"/>
          <a:ext cx="10515600" cy="529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037817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802240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07306067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WHERE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TO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HOW MANY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FROM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WHERE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94999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BRITISH</a:t>
                      </a:r>
                      <a:r>
                        <a:rPr lang="en-US" sz="2400" baseline="0" dirty="0" smtClean="0">
                          <a:latin typeface="Arial Black" panose="020B0A04020102020204" pitchFamily="34" charset="0"/>
                        </a:rPr>
                        <a:t> NORTH AMERICA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31689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BRITISH 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0954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FRENCH CARIBBEAN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03237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DUTCH</a:t>
                      </a:r>
                      <a:r>
                        <a:rPr lang="en-US" sz="2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CARIBBEAN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2621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SOUTHWEST ASIA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7925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SPANISH</a:t>
                      </a:r>
                      <a:r>
                        <a:rPr lang="en-US" sz="2400" baseline="0" dirty="0" smtClean="0">
                          <a:latin typeface="Arial Black" panose="020B0A04020102020204" pitchFamily="34" charset="0"/>
                        </a:rPr>
                        <a:t> AMERICA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0738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BRAZIL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181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Slavery in the New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Unfree v. Slave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British had no laws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governing slavery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Those who were taken from the Portuguese ship had been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converted to Christianity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 accordance with </a:t>
            </a:r>
            <a:r>
              <a:rPr lang="en-US" sz="2400" dirty="0">
                <a:latin typeface="Arial Black" panose="020B0A04020102020204" pitchFamily="34" charset="0"/>
              </a:rPr>
              <a:t>British law,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no Christians could be enslaved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Africans worked </a:t>
            </a:r>
            <a:r>
              <a:rPr lang="en-US" sz="2400" dirty="0">
                <a:latin typeface="Arial Black" panose="020B0A04020102020204" pitchFamily="34" charset="0"/>
              </a:rPr>
              <a:t>off their purchase price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gained their freedom</a:t>
            </a:r>
          </a:p>
        </p:txBody>
      </p:sp>
    </p:spTree>
    <p:extLst>
      <p:ext uri="{BB962C8B-B14F-4D97-AF65-F5344CB8AC3E}">
        <p14:creationId xmlns:p14="http://schemas.microsoft.com/office/powerpoint/2010/main" val="1747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Slavery in the New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Chattel Slavery begins in the English Colonies: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Africans were largely treated as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indentured servants prior to the 1670’s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Africans in the English colonies were such a distinct minority that they took on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status of “alien” among the wealthier colonists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wealthy planters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shifted their concept </a:t>
            </a:r>
            <a:r>
              <a:rPr lang="en-US" sz="2400" dirty="0">
                <a:latin typeface="Arial Black" panose="020B0A04020102020204" pitchFamily="34" charset="0"/>
              </a:rPr>
              <a:t>of using Africans as Indentured servants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to the status of property</a:t>
            </a:r>
            <a:r>
              <a:rPr lang="en-US" sz="2400" dirty="0">
                <a:latin typeface="Arial Black" panose="020B0A04020102020204" pitchFamily="34" charset="0"/>
              </a:rPr>
              <a:t>, thus the transition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“chattel slavery”</a:t>
            </a:r>
          </a:p>
        </p:txBody>
      </p:sp>
    </p:spTree>
    <p:extLst>
      <p:ext uri="{BB962C8B-B14F-4D97-AF65-F5344CB8AC3E}">
        <p14:creationId xmlns:p14="http://schemas.microsoft.com/office/powerpoint/2010/main" val="15279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Slavery in the New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24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1300" y="1676400"/>
            <a:ext cx="854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Headright System: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Planters in VA and MD </a:t>
            </a:r>
            <a:r>
              <a:rPr lang="en-US" sz="2400" dirty="0">
                <a:latin typeface="Arial Black" pitchFamily="34" charset="0"/>
              </a:rPr>
              <a:t>would be awarded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50 acres </a:t>
            </a:r>
            <a:r>
              <a:rPr lang="en-US" sz="2400" dirty="0">
                <a:latin typeface="Arial Black" pitchFamily="34" charset="0"/>
              </a:rPr>
              <a:t>of land for every laborer they imported as an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Indentured Servant. </a:t>
            </a:r>
            <a:r>
              <a:rPr lang="en-US" sz="2400" dirty="0">
                <a:latin typeface="Arial Black" pitchFamily="34" charset="0"/>
              </a:rPr>
              <a:t>Those who agreed to be indentured servants would have their fare paid across the Atlantic,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room and board</a:t>
            </a:r>
            <a:r>
              <a:rPr lang="en-US" sz="2400" dirty="0">
                <a:latin typeface="Arial Black" pitchFamily="34" charset="0"/>
              </a:rPr>
              <a:t> and were typically promised a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small sum of money and a plot of land </a:t>
            </a:r>
            <a:r>
              <a:rPr lang="en-US" sz="2400" dirty="0">
                <a:latin typeface="Arial Black" pitchFamily="34" charset="0"/>
              </a:rPr>
              <a:t>when their contract was fulfilled.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Slavery in the New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24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1788" y="1371600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In 1676,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Nathaniel Bacon</a:t>
            </a:r>
            <a:r>
              <a:rPr lang="en-US" sz="2400" dirty="0">
                <a:latin typeface="Arial Black" pitchFamily="34" charset="0"/>
              </a:rPr>
              <a:t>, a Virginia planter, led a group of 300 settlers in a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war against</a:t>
            </a:r>
            <a:r>
              <a:rPr lang="en-US" sz="2400" dirty="0">
                <a:latin typeface="Arial Black" pitchFamily="34" charset="0"/>
              </a:rPr>
              <a:t> the local Native Americans. When Virginia's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royal governor </a:t>
            </a:r>
            <a:r>
              <a:rPr lang="en-US" sz="2400" dirty="0">
                <a:latin typeface="Arial Black" pitchFamily="34" charset="0"/>
              </a:rPr>
              <a:t>questioned Bacon's actions, Bacon and his men looted and burned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Jamestown</a:t>
            </a:r>
            <a:r>
              <a:rPr lang="en-US" sz="2400" dirty="0">
                <a:latin typeface="Arial Black" pitchFamily="34" charset="0"/>
              </a:rPr>
              <a:t>. Bacon's Rebellion manifested the increasing hostility between the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poor and wealthy </a:t>
            </a:r>
            <a:r>
              <a:rPr lang="en-US" sz="2400" dirty="0">
                <a:latin typeface="Arial Black" pitchFamily="34" charset="0"/>
              </a:rPr>
              <a:t>in the </a:t>
            </a:r>
            <a:r>
              <a:rPr lang="en-US" sz="2400" dirty="0">
                <a:latin typeface="Arial Black" pitchFamily="34" charset="0"/>
                <a:hlinkClick r:id="rId2"/>
              </a:rPr>
              <a:t>Chesapeake region</a:t>
            </a:r>
            <a:r>
              <a:rPr lang="en-US" sz="2400" dirty="0">
                <a:latin typeface="Arial Black" pitchFamily="34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2530" name="AutoShape 2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2" name="AutoShape 4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4" name="AutoShape 6" descr="data:image/jpeg;base64,/9j/4AAQSkZJRgABAQAAAQABAAD/2wCEAAkGBhMRERQUExMVFRUTGRsaGBgYGBobGRYfHBscHRgdFxgbGyYgHRomGxoeHy8iJCcpLC0sGyAxNTAqNSYrLCkBCQoKBQUFDQUFDSkYEhgpKSkpKSkpKSkpKSkpKSkpKSkpKSkpKSkpKSkpKSkpKSkpKSkpKSkpKSkpKSkpKSkpKf/AABEIANsAiAMBIgACEQEDEQH/xAAcAAACAgMBAQAAAAAAAAAAAAAFBgMEAAIHAQj/xAA/EAACAQIEBAQEBAUCBAcBAAABAhEDIQAEEjEFQVFhBhMicTKBkaFCscHwFCPR4fEHUkNygqIVM2KSssLiF//EABQBAQAAAAAAAAAAAAAAAAAAAAD/xAAUEQEAAAAAAAAAAAAAAAAAAAAA/9oADAMBAAIRAxEAPwCtXaijKCZWSDqgEgmYMG0bYJ5OpcUkUMApaA07zJYm4iIjAvN0lBRRJvIIII5nsZFvpgnwqv5Ydg4IBCE6YMaTsO5+dsBZ4oCtQID+EFiw+EH4VAG5MHEw4uVAJQEEgLJ0X9oM4D5fPa6hbd3PpufSOi9z+mCnH1dPJhmgTuABMf0nAGqFJrF+1hcA4G5+sr+gRB3i0x9sb0eNqlAXlgLk2JJ7dsUabFzF4N9pwBbK5ceXAaIE9fvjfMhUKwBJIAOx+vbHvCHZh6SIFrg36/LE4pgsoJ1QwFotf2wEAy4kMCk++3z+fzxDWEwoZD3LwOsEgSMQV8irM7BFEKx2ENd5b3x7TprDaaanSk3UbEMGJ72wFmpRZSGOlgSAYMlfpvicZ2jMGssm1yRz2virkc6lJWKgAA01ttPqmY2O2/bBTP8ACqFcRWpK5YQGi47354DShXp19RU6lRipHcDb7zgRx/j9PKDRJ1sJHpO3v+KOgvhS4z4YOVvQqtTpyQCzkTy9KgC37nAjJ+IM040F/Ng2hS1pvAg2wA3jfEEqVAy0QbyCxaLG3xDkRecDaupiTUIZ+gFj7xN8OOb8PZysBUqowQbwkED/AJRzj2wMq8KWyU0Zi5u7AixsQANuRnAD+G0ldh6AzXIQKWMDckAgbW3x5hqynh/yVrkwxXTTlV+GQfi7264zAGa2XUIxEgU9N3GnXO8RtAY2xU8x0kNJBkg84ECT+mLVZgKDBpMTa1iG/ON4jEPFH9ckwoURe/f+mAlyHD40lAZsJ2jlP5nF7P6mhQZAEHUP0+WKFCsTEFgAASBuP9ojpi5nKzVGCrNhuTt7R0wFevT3EkQFgHc/PBHh2QZASWBBAiDc+5wKolagVmneD3AEjB3J59DKSLDpb2GAL8NyYCjrf7/pijxilmqLB6SI43IJ0kxyPXrIiO+C2WPoUzt3tjXiCrVXy3Eqxg3/ALYDnB8cEMwIsfSZ3QXkA31CT2++Di+Jcs+spUEEbBb7nttfEWW8PUlViqgkMbRaB1MYir+GhINMaRy6E/W30wFKtxug1SoyCqGMSQIWBPxAkDnij/4hmc0DSo1XcCSyg2UT+MjYezdbHDF4W8L03eo1YeZGnSLgXLXI57c8MFfgKNTFOkfJAsdAhmHQnmfed8BzijwurmqgoCo9Up8Wokqgm5AJ2x0DLcApZOkz0VPmaNAbcknYwNr3xPwvgK0KzmmAEKiPtN+fzxp4uqxTUATMtHWIA+5wEWTdgqDcaSHGkiGi2o9dXXEicARQh0lqpBM+9r8h1nArO1NVEanYh1LQTPqgW74uZrihCUSGaGuQswbW9Q7g4AlwPg601qK6XdpOqCIE+odLn8sZiXgXF3qBhV+JIGlVPTcnmTj3AJLUwy1KbWMEmedt/wB9MV85RmNQJ1oO5SLG30tixxIsssIXTZYvI6fMYjrZyaa1ohUBFjH3wErqAgcNOuJbp0t72xZKk0QdWlyDbaRzthSyWcap6dR+L0gH0gHr9sE21OQDsdoNwed/vgLOXzY0Kxgerp2vi/wpSSGEDtHXrgZ5CgxYibE/i6x7YkLhWCoWgkbEkX6j5b4B9ynqpggTMwNp62jE1Oj8JJupjbr3xHwaDSpk7xb9cSZoEgAESDN9sAKVmCHRGmYNt55iOm2PKNElQGZgQbSN4mftzwQRCDdKUm5Im+I6uX1DVoSe4k/lgIOBqNVeDI9O/Yt9cEVtPQ/XEAy55BLm8TNjzxPXX0SCR3AvgJ1eNpwI8VsvkgkkFZgi9zA+mCdHUT/TbCj4z4ovnU6AnddUbb8z7fngNszwSoq01PqVPbvYXPLFvM0hpCavQFg8tv3c4jy+osZdjDFRfv8A0jBCvKq3rYlJiSBzIva+2AHZbhBrqFp1dJE21fFyk9f74zBmjMiGIjSeXME2t2x5gOb18wzOqsYHra3M+kKJ5SWxto1ZYi5hxIP4ukjtjFoKWZpBUFVEdbu0DqPR9ce5Z2Arr0ZSLXkyTPyH54DXLUVWmDzE+8Ei376YvIykAC09BtiJqVxHK5E/fG70vi1GJv1PfngN8vSHw9DckzvyHfriWgASJgCYFvy3xXQE72URP6T3OJqFY6wIAIO/fAN3Da+mkvvG4ge+CFMhmmx3tzwP4XS/koQJInsDGL1MEzMGNu3W/PlgJP4YaYG3yxOcvtfbnGNGrgRefkfucb0K4IvY98BlCiZM7/T6Y84hXFKkzH8O3c/5xJRqgbmMVPEbTlyLeojAV6fGAMv5sReAJmT27YQswmqstRjPrufdhPzwVqBiqqDISYHX3wMpO6V6Zj0zcEWJEWg74BppqwckEQKl/Yk4stpRJmQykzuZhsKnHuNCfKKaWO4Vfsd/2cVaNFgQCgIHU/WYwDrX4ilIS2oqXpr6erDSPlJ54zC7mM6TT/8AKVfKK1BcEtpMxMHcW2xmABZZZVSFILF222khR/2oD88ScORQ9Y3uqnr/ALhYdb40zOb8t/LCamQBSJHIDUfecbUssxqwotUVB7A6p+cYDfLLJkknvzIG32xLUNpC9zqn7YtVsuquw2AMR2xW1jUQDdbkc7zGAq1LhYB3kjuOfti7k1gi1zeek4ipsSxIEXH7ti6tNRva1if8YC9meLVKH8KAqmlUDeZLEHcAaAAZ79Bhso0w1PUp9OiQPcdcK1bN0QlJS482+hYkEE/C45A8u4w35LKCnRUK/mKwMNtvJj5YCm7nXAchQBZfY8+v98aUHqgXqVD6ug2nbaxxJWUB13Ej5mAY023xpTWIgufVeIIMGwPe/LtgNMhman8Qg8xypL2YAAgKDyG8488R8Q2pgD0wTO22377YkoV4rLqJA9ROqLekDkN8CM26klmIEAmT0G+rpgKlRZEgjnMWwM4lQaaI6uAT/Q4M8IpfxVHzcsUqgH1KD6gJPLmDHLAzPkzSEAHWPlGx2/cYCvn6SCugBi4tz5z8sTQdW0+/zxY4zSHnKecCO0H/APWIEqtBMCRYA7nvgLlekKdNGFUaXEHVuT0QDcX3x5gLUzRBBc3ixsAq8go5dZxmAWc7UqUgMyynVUYsdQJK6mYqGYCASZtysOV9uHcQq1qcwbMF9O5CgtqN9wWA+uDniHjaCnUy49IKjTTeWKgkSFiw2mftgaSD6CdPpp+oWjUXP2AH2wBbL5lqazVUgsw0TBkMLTfaR98e5QEozKCC7QO0mP74B6HSoKas7iJggRYW32nBilmCKb+gIFFjMgmIt2wFzK01WoVYwS1u9hucK/ibjNRc29N1K06a/wAs8j1Ynryww5bLSoZ5LKtipuekTvt9sVv/AAOpm3/iM0pXL0gQFvLFQCNZFyNV7e2AG+FeDVauZy1cuop+aJpydZ0gkFrW5WN8dc8N8bqV10VAqhw3lwIVoJsvYCBzm+EbgOfpCkgUrTrJKkSQX2IOnm1uRG+PfDPHjSXMeezBv/MparCbqdA258v0wDbW4u61QmlXgCIBJFo5HaxxLl88GAsmroQZkdROFbgtYoaheoFJgiI9QiIvtBvgmKD0qb5mGqIbMREpeG1dACJnAZxzMZiQ1AUjBuhkBvmCYwFyn+qbZV1TMZZVBY6lT1FbSbxJH64O8Jz9LyaKn4lMEwbnbf8Ae2OceI+G1fNdkpOULO6hluQD6jq25/fAdZp5ilXoCrkai0dT638sLcdSORj8sQcZ4M2gViQdBDVBpiAR8Xcb8hjjXD+I1spVWtTeFYQyR6XU3YRjrfgDiqOPKd2aWY0la8UmUaqTHnBmCdxHfAA+IcRSpGhtWpTflus/KMRcEzK16tWkSlPy5CsWiQFBZvhgwdQ3Gwvi/mPCLKZpfzEU1FOkeqmNVgw5wBY88KRppTqOp1swZiqtID6pgaY1TOAYcpxullKyVK5SFDQoGpiJBRlXpuZJG4xmAtDg3kslerURg7MrlwQFB/3auc22ttjMBa8R8MTzaRpKWp6mXWpACh7oGkT6WIAOxBjcX0yGbQvXSpT1AMoCkxAA9MncSADbF7JuDURMwFQurMRr9B06QCAfVNjYEbDAXO1XkZimtqnlSnMRqFucEEXjAXcrXRQxFO9VdAOqU1dY3Wx27DEmQfSjMLFiIt0BMHqZ/LGeIUXRTZWlmshUfDpNtzc3v8sLvEuIPl7sZmQpSI6wVN5nnOAd0DVBq1Bpm87iJ94v+eFnjXEMzVrpTphmpKVBpiQr6TqIlbx1iJxR4L4zcegkKOW5I3/COeGPw0j0wKlFw3lj1CqUViBPmHfV3LGLxe+A8qceOZ8uotIUMwhYkh9QNo0mVBjqPvgFx+oammqzXUkFRACITPptaDfnN8RpmHrZirVy4kudXksfVTmSzKDBZTv2xvn2DW+IEEEgSfr88AX8M1AQ1gtReczqU7W59MNvBfEnkK6Oq1aLn1MkyJEN6CTbY745f4U4iRTVmkmkedrWgdv7Ye8lw/0q1IB1mdQN9/VaLHlGAJ08/R1tRy7tUCDV6wFEqLeqY53MY9yuVTNorcQpLRfVqVPMLFVj1CoukBQbGbjvhE8XcLWkdKT/ADLwRMd77YbeC5M5CFqMauhE1amJKBwTzvGpTA5fPAV+OeD0TMUly9ekFIqsNRDBQukqrEtYMSRbrtgjwWouSoUMx5boXdkcQBTUGYjmNh9Dhg4plRWzNDR6XEloHwpaZPIk2Hv2wD/1Y4rTSlRo6gGaoWIHZY26X++AF8ezdQZ5DSzD01rAVLOQjHZri0SCfnhWqV69HNPX069EMSwkiZAhjznninxDNFqZVoARvSByuCYxFkvEBeiadSmGYj0uRcX9XvawHLAEatd866PmWLatSgLupiZAmCfc7YzAermgt1ElfhifiNvqB+eMwDF4syJqmq4BZyNNMR6QnMkmNLFpjrHfFXh/HVrioaiIXfTpUKRoUcgegH5YLVPEVLN10qUafmFy2pT/ACyinmxOw732OJuMGlSqeQlNC1QU6k0400xMEA9IE98AGyLa6jFgYVgVAPKYMHlgtU4WmZ1IBCydJ6W5YEIvlMzOd5B2uDO3f2GIqvis0wqhA0AGS0C/UAHAWqHgtUU1fN0hL+oDSTfc8hgZxL+Zp0kCmpljNnjlPTv7YqVuP1XtUQMAZ0ydEi9hG/vijm+I1GF/SCCYW9u553wFjhsiqH1DUTqVuanlB7TEd8FXzdY1nIAKPBCsm3ULcECZxS4NwUsNZaZtvfe5/LBviHDSiBUcw1tRAlRN45dNxgF+jnaWXqMRBYNLKWMSbiBptE9cdE4bnV0pUp3VxBIPPlOOb8Q4Y3mup+JobUOYjpgrwTNNlUcG6lTv1ixA98AzVOHVM9nFdSBSDKq3uQu57zfFrxjnGGe8qlLNmGoBgtzCMxKgdw0doxt4C4kioNf/AA7L3tz9sFuAoi1cxnalg4C03b8IGrXpOwmRftGAP5nNjI0atVxqqm7AG9p0qD9fnJxx3jnEGzdfzH3E7ffT2m3sBjqXCwc5mNTD+TT2Ui51CJYciRsOQ98cu4j4eqUq1SkFJNA6dew0zYljYSoG5wA3iGcGgrA9ULNpE88a5LIqTGqwvIB2O/0jGlZKSMJOpjyWyj3ci49hiDMZ92XTAVW3VbCw5zvuN++AtPUWnVBQzpkhQJsTuTsMZiilXQ0ESxj2I5YzAF6nh8tVOmEFOkrFRsQ2vf6YzJvC5eobEhwTeZBET8sFeE8bOY/iqzL5bLQRWXSQsguAQDyMk4EI3opz6Qpf5SFIEnsMAx00p1vVUCkSszYwymRPuBhY4twhKNVgralIlbj92wTU6pANo+vT53wTyuXVwNSgiQRKz3wCKXn5jb7TPLENVSZJ5/5FsdUfw3lWI/lHV7kA+w54scR8P0UovpoiWU6RF9iZ9hzwCl4fqq9He4HtHX9MacSzJ06Bc6gFjmCd79Dix4YoU1pIwYHzBJifzxU8UVAGpBSQymbWPLAMXBPDdLM+Y9TXqQhAwaBtPMd8E/8A+fJVcU2qHy2Vl1CNaG0N0IHTEHgR9Qrjcelo5XBH/wBcXM5mgzV0q02ZVtSIJWDALEruTLLe9uW+AVqtL+DLUS1k16jbVUCmJUTfYc+eJ8tx+rmFisq5bK00/lK7AaybSxN3bnCrA74ocZrmiaVR0119MFm2pRyVVMcxipRXzaPmVTqqu0IW5Kgljp2FyB8sB0XgeeZhU8uqqIz6mdwRyUQiEgnbckexwv8A+pHDghpQ7urKTLGRIMSAAALHkOuC3CGUUWQgCxZZJnck7408fZTXl6NQC6RboHEX/wCpPvgOaeSZGm82a1x3GMKqrWi2+8dZnFzLUxrUsYEH2+uIK9TWWI5n6jrtgKGeQa9XNhbqce4t53K+qmQJsZjYCRBP1xmAZeJcQ15PNspEU4jncCbfXAelTP8AMpuCdBVhAPPn3tiTIKg4PXvJbWb9YH3xb4rmketR8uqk1aCa7ixAi8m088AN/itLmJYHb/GGPJ0ioAcn0m0b/cYF5rhD06lJSoIbTpYEFTEbEW+WHOpwWkx1SwYDadsBYyNWaemZi99x/cjFni7NToVKxXUyoxgSSBGwA95Ptgdlay0wNJ2PPnHPviXj+TzNdQcuwpjSQxJhYO/zt0wHMfDCuquzPAO4m3vGPPEOYkowe97722P774p8DFSpUCUheoQF6GTCmDt/jDh4t8EDLjLg+skkPN9bECCOggEfPASf6Z5kKKru6qIUCeu5ieQthyz9OlVdSzyV/BPUbwL7YWOAcF00NCgltWo8zEDBPw/RTzoIAaW5b9u0YBR8QeHcxQFSoV/lyYYEFQs2Bvb2wtvxV3AQcgQCI9N5253x1r/UoMvDiFUQaihptpBMj3k2+eOQZdBr9PmAjeNIXeREgmflgHvhvjvLVSiVValUpkQsSW6iRIxb4lxrzUZFFQAtbUFhlmQLdGG/Q4Ss5KOj6YKnULD1e56bcumGasxZQ49A7gwL2+X98AGylEloPIyI+04r8TyxV2A/EJP02GLeXIFQx0MnrjziFPU6GbWjAUs1T06Y32+u04zEnEKZFTUSSDYDkD7YzABOBcFr5nXQRgPTrYE7gclHXngpwXKLSrtTYkunpgLIkdT0wx+A8ir5ll206Sb+qI2B94+WCHAuE08xnM5rlWpsIYGPiLC/bbAUcy6FgaS6BTAMQUlvxEjryjFujxdmW0wDtOC/FvCjJ6jpZATcEn3m2+F3L5Hy9bgEKxG69TFsBfesRE6rd/1wV4dxOppKD1apXSTO/SML71GHOOY7jlvvhg4Pwyq6rVolT/1CV9x1wC/4O8OlGSJ8ynUIM3PoH9cO3iticrqqQCr0z/3RaecHC/ls69HN1NCh6odi6Ly1qCSAOeI/FmbfN06Q01KNSnUkgq2g8pJjl098Ad4BkQwSrTdTb1DfQ20W2sdsX6vAT/EishAiJWOfM/MY5/4Yrvlc04LCAAGuFWoJMMmoDURzEzfHUaWcBUVEkggEEc/3+uAo8dyq18lmAbwrEditwfeRjgy1GVlffSIM9+R/rj6GyuUmm6kk6wQZt8U8vnGOF5LhIrP5bTOk3i8r1A5YD2gHq0yrC1gGIIKjqeu+OocQ4QtRR5cEmBO4IAtpvGEXgGUBDLqsRAHSDeP30we4UHDGmNRCXAWYEk7dpGAjz3BtAsFMc5BHzwttTJa/KIAvHS364dip9W1jzj8+lsVatVd1Cg9haw64BR4qAaVwREG9sZgnxDI6xYyD+Egbnp88ZgFyhxOpl+ItpIXWV/EATIAHqggT7fTD9w2lmf4ipWFNjoim2gcxdhpmXF78+mOfcbyocU6odSSqAhWlyR8RJItvAkdcPHDONGlVo+ZVFMtpLPVVlBuRoEW1EkEuReT8gcMlnHKM1RPKCmAfUA25+BgCBYb98CM5xdVKkgurbyZHyAwVPE6eaBRiJG+llbtJZSRy2PbAbMZ3L0QKRRmO4YjeTyggwIwGBspmG20GxtbcfS2JsnwqtQGrKVA+/pcRqg9Ov9cL2bZLlCYG0jp1OIKXF6ihQrMCpnnf374CLKl6WZNRvMFXUHfUjhhLepmj39vpjrFZ4a5kdMc/zHiV2hqiUqhWNJdZ0n3B9sRZjxbWdrekSJPWNh2HbAPpWnpOrSoE3b774p8P4iroChRlm6j4l3gGTvbthZpeNKgF6aTfm3a/PG1TxqsEmgB3VgI7XXAO1SuFEkhVAkmQABzJM44tl6jU81UdIK62AIII9RtcbWjDTxnxwTT0UqYZWVkdanIMIBXSR33HTCjwqhpIlnUC06SSe5t6hgC3GlbL1aNSkTozCAxG1RIDLPcEfQ4Y/DmfHnknZlZW7aYPL5498SZenV4WrUpLUAKiRdiV+MDrMkfPC7wXimmrSc+kerzBYadQFypvyucB0IZBWaXUXHpG4j23++KeeywWmWCAXsoIH53OJeN5Wq8eWTIHK0+w+uFrMcQrgHzVIIG8H88BQztP1SwIt8MHY4zHtfOB4vy3+vzxmAL8O4ZVoUlpvk6TlI8usjwWI/E6MLWiwnFzjnF6SgCqi1J7g/Mg8h+mKfEvFFIUpqFtYEBFKhWPdgdUfQ4QuIcebMPqaF1SAAS0W26/WcA98O4rlyxSn6FktawIiI/Wd8F0ZKhQMoJNgIPp3+Izz6bnHNuD5Z2aNREEA8zHsPvGHetmMxRoEUFsLMwhnA/3CBv3+3PAGsz4Yo7lSqmLfDP/ALiJwKzPhSjB0uQeVwRboRvywCy/iB0ZndTWEMPU8ML7zzjpGGDKeKqbaRoNNiN2dOXUdx0jAC+IeHXogEXDz7g+x2mcVMhwSqaViHJjoCI5lcP3kJUfWGI1CCAZEWMR78xiU8NRzrVoMWIgR/UdjgEJ+EVE+JGg/wDpt3kDFMBVJEWx0ps0yWqiQba1H/yHK3MTiOrwihWhlgAdADP27YBV4RxDLxD0xy3WdpvG+L9ThWSzAVx6XUGNDwRNmEGxmOmLGc8HUdUoXG8jf5DY/TArNeCHBPlurmOdj/TAE+JMUyrkUiyohDICA2n8TJ1IW4B3gY5blq2pDpYt6SDqIJPe4BAI3i2DvEMxWp6qVSqafp9SlhJXYhATPvE7404T4a/j6rgt5ZRfUyiVhoCqD1sSfl1wHS+HVGakrGxI2EQIHpuOxwMznEEZdIU1Sf8AcsAbWDEflfBU2TSraYEA9YEA4R87nK9FyNZ5yfvIjAFq3BEYgvop6raUa19rmZ+2MwHqcR1KHqNLn7R+WMwAXPeFnMsvqHO0RfYY8XwbVUhoUmLJ15GDcA46JQ4XS0gaf925J5e/fBHL5RAoMXWY3t+4wC3T4OqgNl1OpgT6l+E8ldSIbn9uuPU8Ou9TzGdwwH/DYooO5JXVY8tothmdYFuUc++KNO7Tzv8AngA2Z8MyCwYsWImdN+uwH+cD6/hApfVJi1v3NsHqgspv8fX3/pi/UpjVEWkj5HAK1HJ1VA0NF7gE2+U4uZTPZmmYdwy9TE/PF5qQDOALQftcYF06hbXJm8YBhy/HPSJWRPz7RiSrVQEsreogQRa//Lz++Ftax8s+/QYg4fnXOmTPqbkOo7dsA30/UTqO28b9rf3xn8UgNzc9tz/jA0VSKJafUAb/ACGNmPpZuekX+RwEnEOFUK4TXT1aTYsBIB68/rj3IcLFIQsqwnckh7kbTG0Ylym3sJ/PFXJV21kSblh9NsBZr1nVXJpzF7SR3gRvgdlMxTrrKreYIcXUxYW5R+WCucrNBudwMDmpBIZQAXI1d9+W3PACn8NA1NXp0sTAJ+x+f649wc0hgZv6Z/PGY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5" name="Picture 7" descr="E:\Wheeler's Civics and Econ\Bacon's Rebel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447800"/>
            <a:ext cx="2971800" cy="4613462"/>
          </a:xfrm>
          <a:prstGeom prst="rect">
            <a:avLst/>
          </a:prstGeom>
          <a:noFill/>
        </p:spPr>
      </p:pic>
      <p:sp>
        <p:nvSpPr>
          <p:cNvPr id="2" name="Smiley Face 1"/>
          <p:cNvSpPr/>
          <p:nvPr/>
        </p:nvSpPr>
        <p:spPr>
          <a:xfrm>
            <a:off x="254000" y="2908300"/>
            <a:ext cx="1143000" cy="1168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660400" y="4254500"/>
            <a:ext cx="3683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000" y="5143500"/>
            <a:ext cx="134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STOP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This Date in History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1219200"/>
            <a:ext cx="1115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1829: </a:t>
            </a:r>
            <a:r>
              <a:rPr lang="en-US" sz="2400" dirty="0">
                <a:latin typeface="Arial Black" panose="020B0A04020102020204" pitchFamily="34" charset="0"/>
              </a:rPr>
              <a:t>David Walker of Massachusetts wrote his fiery tract The Appeal. Its eloquence and uncompromising defiance was a source of great inspiration to African people, free and slave, as well as cause for alarm for Southern slave owners and many Northern abolitionists who favored more gradual change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99" y="3153334"/>
            <a:ext cx="7413625" cy="34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AGENDA 28SEP18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Review Study Guide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Turn in Warm-Ups 24-28SEP18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Turn in Guided Notes from Unit 2 – Parts 1/2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Quiz – Unit 2 Part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Return graded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Roots – Run and search </a:t>
            </a:r>
            <a:r>
              <a:rPr lang="en-US" sz="2400" smtClean="0">
                <a:latin typeface="Arial Black" panose="020B0A04020102020204" pitchFamily="34" charset="0"/>
              </a:rPr>
              <a:t>for Fanta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Origins of the African Slave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347788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Destinations for the slave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1.25 Million to SW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3.6 Million to Brazil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1.25 Million to North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1.075 Million to Spanish South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4.0 Million to the West Indies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200K to Mexico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400 K to British colonies in present day United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This Date in History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" y="1146176"/>
            <a:ext cx="1160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1830: </a:t>
            </a:r>
            <a:r>
              <a:rPr lang="en-US" sz="2400" dirty="0">
                <a:latin typeface="Arial Black" panose="020B0A04020102020204" pitchFamily="34" charset="0"/>
              </a:rPr>
              <a:t>First National Black convention met at Philadelphia's Bethel AME church and elected Richard Allen president. Thirty-eight delegates from eight states attended the first national meeting of Blacks.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3085168"/>
            <a:ext cx="533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9</a:t>
            </a:r>
            <a:r>
              <a:rPr lang="en-US" dirty="0" smtClean="0">
                <a:latin typeface="Arial Black" pitchFamily="34" charset="0"/>
              </a:rPr>
              <a:t>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800" y="1295401"/>
            <a:ext cx="1003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were slaves divided in the Caribbean? </a:t>
            </a:r>
          </a:p>
        </p:txBody>
      </p:sp>
    </p:spTree>
    <p:extLst>
      <p:ext uri="{BB962C8B-B14F-4D97-AF65-F5344CB8AC3E}">
        <p14:creationId xmlns:p14="http://schemas.microsoft.com/office/powerpoint/2010/main" val="26182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Warm-Up </a:t>
            </a:r>
            <a:r>
              <a:rPr lang="en-US" dirty="0">
                <a:latin typeface="Arial Black" pitchFamily="34" charset="0"/>
              </a:rPr>
              <a:t>9</a:t>
            </a:r>
            <a:r>
              <a:rPr lang="en-US" dirty="0" smtClean="0">
                <a:latin typeface="Arial Black" pitchFamily="34" charset="0"/>
              </a:rPr>
              <a:t>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800" y="1295401"/>
            <a:ext cx="1003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were slaves divided in the Caribbean?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Slaves were divided into three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Creoles – slaves born in Americas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Old Africans – slaves who had lived in the Americas for quite some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New Africans – slaves who had just survived the Middle Passage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Warm-Up </a:t>
            </a:r>
            <a:r>
              <a:rPr lang="en-US" dirty="0" smtClean="0">
                <a:latin typeface="Arial Black" pitchFamily="34" charset="0"/>
              </a:rPr>
              <a:t>17OCT18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90597"/>
            <a:ext cx="1094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 did Native Americans adapt to the incursion of Europeans and Africans into their traditional homelands on the east coast of North America?</a:t>
            </a:r>
          </a:p>
        </p:txBody>
      </p:sp>
    </p:spTree>
    <p:extLst>
      <p:ext uri="{BB962C8B-B14F-4D97-AF65-F5344CB8AC3E}">
        <p14:creationId xmlns:p14="http://schemas.microsoft.com/office/powerpoint/2010/main" val="34028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11708</TotalTime>
  <Words>2554</Words>
  <Application>Microsoft Office PowerPoint</Application>
  <PresentationFormat>Widescreen</PresentationFormat>
  <Paragraphs>268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Arial Rounded MT Bold</vt:lpstr>
      <vt:lpstr>Calibri</vt:lpstr>
      <vt:lpstr>Calibri Light</vt:lpstr>
      <vt:lpstr>Office Theme</vt:lpstr>
      <vt:lpstr>Warm-Up 5OCT18</vt:lpstr>
      <vt:lpstr>Warm-Up 5OCT18</vt:lpstr>
      <vt:lpstr>Warm-Up 5OCT18</vt:lpstr>
      <vt:lpstr>Warm-Up 5OCT18</vt:lpstr>
      <vt:lpstr>ACTIVITY</vt:lpstr>
      <vt:lpstr>This Date in History</vt:lpstr>
      <vt:lpstr>Warm-Up 9OCT18</vt:lpstr>
      <vt:lpstr>Warm-Up 9OCT18</vt:lpstr>
      <vt:lpstr>Warm-Up 17OCT18</vt:lpstr>
      <vt:lpstr>Warm-Up 17OCT18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the African Slave Trade</vt:lpstr>
      <vt:lpstr>Origins of Slavery</vt:lpstr>
      <vt:lpstr>Origins of Slavery</vt:lpstr>
      <vt:lpstr>Origins of Slavery</vt:lpstr>
      <vt:lpstr>Origins of Slavery</vt:lpstr>
      <vt:lpstr>Origins of Slavery</vt:lpstr>
      <vt:lpstr>Origins of Slavery</vt:lpstr>
      <vt:lpstr>Origins of Slavery</vt:lpstr>
      <vt:lpstr>Origins of Slavery</vt:lpstr>
      <vt:lpstr>Slavery in the New World</vt:lpstr>
      <vt:lpstr>Slavery in the New World</vt:lpstr>
      <vt:lpstr>Slavery in the New World</vt:lpstr>
      <vt:lpstr>Slavery in the New World</vt:lpstr>
      <vt:lpstr>Slavery in the New World</vt:lpstr>
      <vt:lpstr>Slavery in the New World</vt:lpstr>
      <vt:lpstr>Slavery in the New World</vt:lpstr>
      <vt:lpstr>Slavery in the New World</vt:lpstr>
      <vt:lpstr>This Date in History</vt:lpstr>
      <vt:lpstr>AGENDA 28SEP18</vt:lpstr>
      <vt:lpstr>Origins of the African Slave Trade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14SEP17</dc:title>
  <dc:creator>Wheeler, Michael W.</dc:creator>
  <cp:lastModifiedBy>Wheeler, Michael W.</cp:lastModifiedBy>
  <cp:revision>198</cp:revision>
  <cp:lastPrinted>2018-02-12T17:52:42Z</cp:lastPrinted>
  <dcterms:created xsi:type="dcterms:W3CDTF">2017-09-14T11:45:00Z</dcterms:created>
  <dcterms:modified xsi:type="dcterms:W3CDTF">2018-10-23T14:50:33Z</dcterms:modified>
</cp:coreProperties>
</file>