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356" r:id="rId2"/>
    <p:sldId id="35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8" r:id="rId26"/>
    <p:sldId id="279" r:id="rId27"/>
    <p:sldId id="280" r:id="rId28"/>
    <p:sldId id="281" r:id="rId29"/>
    <p:sldId id="282" r:id="rId30"/>
    <p:sldId id="284" r:id="rId31"/>
    <p:sldId id="295" r:id="rId32"/>
    <p:sldId id="285" r:id="rId33"/>
    <p:sldId id="286" r:id="rId34"/>
    <p:sldId id="287" r:id="rId35"/>
    <p:sldId id="289" r:id="rId36"/>
    <p:sldId id="290" r:id="rId37"/>
    <p:sldId id="291" r:id="rId38"/>
    <p:sldId id="292" r:id="rId39"/>
    <p:sldId id="293" r:id="rId40"/>
    <p:sldId id="294" r:id="rId41"/>
    <p:sldId id="296" r:id="rId42"/>
    <p:sldId id="297" r:id="rId43"/>
    <p:sldId id="298" r:id="rId44"/>
    <p:sldId id="299" r:id="rId45"/>
    <p:sldId id="301" r:id="rId46"/>
    <p:sldId id="300" r:id="rId47"/>
    <p:sldId id="303" r:id="rId48"/>
    <p:sldId id="302" r:id="rId49"/>
    <p:sldId id="304" r:id="rId50"/>
    <p:sldId id="305" r:id="rId51"/>
    <p:sldId id="311" r:id="rId52"/>
    <p:sldId id="313" r:id="rId53"/>
    <p:sldId id="314" r:id="rId54"/>
    <p:sldId id="316" r:id="rId55"/>
    <p:sldId id="318" r:id="rId56"/>
    <p:sldId id="319" r:id="rId57"/>
    <p:sldId id="320" r:id="rId58"/>
    <p:sldId id="321" r:id="rId59"/>
    <p:sldId id="322" r:id="rId60"/>
    <p:sldId id="323" r:id="rId61"/>
    <p:sldId id="324" r:id="rId62"/>
    <p:sldId id="325" r:id="rId63"/>
    <p:sldId id="326" r:id="rId64"/>
    <p:sldId id="339" r:id="rId65"/>
    <p:sldId id="327" r:id="rId66"/>
    <p:sldId id="328" r:id="rId67"/>
    <p:sldId id="329" r:id="rId68"/>
    <p:sldId id="330" r:id="rId69"/>
    <p:sldId id="343" r:id="rId70"/>
    <p:sldId id="332" r:id="rId71"/>
    <p:sldId id="340" r:id="rId72"/>
    <p:sldId id="334" r:id="rId73"/>
    <p:sldId id="335" r:id="rId74"/>
    <p:sldId id="336" r:id="rId75"/>
    <p:sldId id="341" r:id="rId76"/>
    <p:sldId id="342" r:id="rId77"/>
    <p:sldId id="344" r:id="rId78"/>
    <p:sldId id="346" r:id="rId79"/>
    <p:sldId id="345" r:id="rId80"/>
    <p:sldId id="347" r:id="rId81"/>
    <p:sldId id="349" r:id="rId82"/>
    <p:sldId id="350" r:id="rId83"/>
    <p:sldId id="351" r:id="rId84"/>
    <p:sldId id="352" r:id="rId85"/>
    <p:sldId id="354" r:id="rId86"/>
    <p:sldId id="353" r:id="rId87"/>
    <p:sldId id="348" r:id="rId88"/>
    <p:sldId id="338"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37BDD-D0E4-4FDD-9944-17C7AFE96481}"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98E74-FDFA-434C-AED2-2CED0C2A70C7}" type="slidenum">
              <a:rPr lang="en-US" smtClean="0"/>
              <a:t>‹#›</a:t>
            </a:fld>
            <a:endParaRPr lang="en-US"/>
          </a:p>
        </p:txBody>
      </p:sp>
    </p:spTree>
    <p:extLst>
      <p:ext uri="{BB962C8B-B14F-4D97-AF65-F5344CB8AC3E}">
        <p14:creationId xmlns:p14="http://schemas.microsoft.com/office/powerpoint/2010/main" val="305794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042" y="4387136"/>
            <a:ext cx="5608319" cy="4156234"/>
          </a:xfrm>
          <a:prstGeom prst="rect">
            <a:avLst/>
          </a:prstGeom>
        </p:spPr>
        <p:txBody>
          <a:bodyPr lIns="92943" tIns="92943" rIns="92943" bIns="92943" anchor="ctr" anchorCtr="0">
            <a:noAutofit/>
          </a:bodyPr>
          <a:lstStyle/>
          <a:p>
            <a:endParaRPr/>
          </a:p>
        </p:txBody>
      </p:sp>
      <p:sp>
        <p:nvSpPr>
          <p:cNvPr id="106" name="Shape 106"/>
          <p:cNvSpPr>
            <a:spLocks noGrp="1" noRot="1" noChangeAspect="1"/>
          </p:cNvSpPr>
          <p:nvPr>
            <p:ph type="sldImg" idx="2"/>
          </p:nvPr>
        </p:nvSpPr>
        <p:spPr>
          <a:xfrm>
            <a:off x="4270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8855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D11FA6-1B33-4EA0-83F7-2F65C0A6131B}" type="slidenum">
              <a:rPr lang="en-US" smtClean="0"/>
              <a:pPr/>
              <a:t>65</a:t>
            </a:fld>
            <a:endParaRPr lang="en-US" dirty="0"/>
          </a:p>
        </p:txBody>
      </p:sp>
    </p:spTree>
    <p:extLst>
      <p:ext uri="{BB962C8B-B14F-4D97-AF65-F5344CB8AC3E}">
        <p14:creationId xmlns:p14="http://schemas.microsoft.com/office/powerpoint/2010/main" val="4012457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D11FA6-1B33-4EA0-83F7-2F65C0A6131B}" type="slidenum">
              <a:rPr lang="en-US" smtClean="0"/>
              <a:pPr/>
              <a:t>66</a:t>
            </a:fld>
            <a:endParaRPr lang="en-US" dirty="0"/>
          </a:p>
        </p:txBody>
      </p:sp>
    </p:spTree>
    <p:extLst>
      <p:ext uri="{BB962C8B-B14F-4D97-AF65-F5344CB8AC3E}">
        <p14:creationId xmlns:p14="http://schemas.microsoft.com/office/powerpoint/2010/main" val="3433487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4. Why were the </a:t>
            </a:r>
            <a:r>
              <a:rPr lang="en-US" sz="1200" i="1" kern="1200" dirty="0" smtClean="0">
                <a:solidFill>
                  <a:schemeClr val="tx1"/>
                </a:solidFill>
                <a:latin typeface="+mn-lt"/>
                <a:ea typeface="+mn-ea"/>
                <a:cs typeface="+mn-cs"/>
              </a:rPr>
              <a:t>Bill of Rights</a:t>
            </a:r>
            <a:r>
              <a:rPr lang="en-US" sz="1200" kern="1200" dirty="0" smtClean="0">
                <a:solidFill>
                  <a:schemeClr val="tx1"/>
                </a:solidFill>
                <a:latin typeface="+mn-lt"/>
                <a:ea typeface="+mn-ea"/>
                <a:cs typeface="+mn-cs"/>
              </a:rPr>
              <a:t> essential to the ratification of the U.S. Constitution? What was purpose of these ten amendments to the Constitution?</a:t>
            </a:r>
          </a:p>
          <a:p>
            <a:endParaRPr lang="en-US" dirty="0"/>
          </a:p>
        </p:txBody>
      </p:sp>
      <p:sp>
        <p:nvSpPr>
          <p:cNvPr id="4" name="Slide Number Placeholder 3"/>
          <p:cNvSpPr>
            <a:spLocks noGrp="1"/>
          </p:cNvSpPr>
          <p:nvPr>
            <p:ph type="sldNum" sz="quarter" idx="10"/>
          </p:nvPr>
        </p:nvSpPr>
        <p:spPr/>
        <p:txBody>
          <a:bodyPr/>
          <a:lstStyle/>
          <a:p>
            <a:fld id="{96D11FA6-1B33-4EA0-83F7-2F65C0A6131B}" type="slidenum">
              <a:rPr lang="en-US" smtClean="0"/>
              <a:pPr/>
              <a:t>67</a:t>
            </a:fld>
            <a:endParaRPr lang="en-US" dirty="0"/>
          </a:p>
        </p:txBody>
      </p:sp>
    </p:spTree>
    <p:extLst>
      <p:ext uri="{BB962C8B-B14F-4D97-AF65-F5344CB8AC3E}">
        <p14:creationId xmlns:p14="http://schemas.microsoft.com/office/powerpoint/2010/main" val="1319129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D11FA6-1B33-4EA0-83F7-2F65C0A6131B}" type="slidenum">
              <a:rPr lang="en-US" smtClean="0"/>
              <a:pPr/>
              <a:t>69</a:t>
            </a:fld>
            <a:endParaRPr lang="en-US" dirty="0"/>
          </a:p>
        </p:txBody>
      </p:sp>
    </p:spTree>
    <p:extLst>
      <p:ext uri="{BB962C8B-B14F-4D97-AF65-F5344CB8AC3E}">
        <p14:creationId xmlns:p14="http://schemas.microsoft.com/office/powerpoint/2010/main" val="1762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D11FA6-1B33-4EA0-83F7-2F65C0A6131B}" type="slidenum">
              <a:rPr lang="en-US" smtClean="0"/>
              <a:pPr/>
              <a:t>71</a:t>
            </a:fld>
            <a:endParaRPr lang="en-US" dirty="0"/>
          </a:p>
        </p:txBody>
      </p:sp>
    </p:spTree>
    <p:extLst>
      <p:ext uri="{BB962C8B-B14F-4D97-AF65-F5344CB8AC3E}">
        <p14:creationId xmlns:p14="http://schemas.microsoft.com/office/powerpoint/2010/main" val="2283154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D11FA6-1B33-4EA0-83F7-2F65C0A6131B}" type="slidenum">
              <a:rPr lang="en-US" smtClean="0"/>
              <a:pPr/>
              <a:t>75</a:t>
            </a:fld>
            <a:endParaRPr lang="en-US" dirty="0"/>
          </a:p>
        </p:txBody>
      </p:sp>
    </p:spTree>
    <p:extLst>
      <p:ext uri="{BB962C8B-B14F-4D97-AF65-F5344CB8AC3E}">
        <p14:creationId xmlns:p14="http://schemas.microsoft.com/office/powerpoint/2010/main" val="300474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5. The hesitation of Virginia and New York to ratify the Constitution led to what great concerns which factors led New York to ratify the Constitution?</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D11FA6-1B33-4EA0-83F7-2F65C0A6131B}" type="slidenum">
              <a:rPr lang="en-US" smtClean="0"/>
              <a:pPr/>
              <a:t>88</a:t>
            </a:fld>
            <a:endParaRPr lang="en-US" dirty="0"/>
          </a:p>
        </p:txBody>
      </p:sp>
    </p:spTree>
    <p:extLst>
      <p:ext uri="{BB962C8B-B14F-4D97-AF65-F5344CB8AC3E}">
        <p14:creationId xmlns:p14="http://schemas.microsoft.com/office/powerpoint/2010/main" val="253746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042" y="4387136"/>
            <a:ext cx="5608319" cy="4156234"/>
          </a:xfrm>
          <a:prstGeom prst="rect">
            <a:avLst/>
          </a:prstGeom>
        </p:spPr>
        <p:txBody>
          <a:bodyPr lIns="92943" tIns="92943" rIns="92943" bIns="92943" anchor="ctr" anchorCtr="0">
            <a:noAutofit/>
          </a:bodyPr>
          <a:lstStyle/>
          <a:p>
            <a:endParaRPr/>
          </a:p>
        </p:txBody>
      </p:sp>
      <p:sp>
        <p:nvSpPr>
          <p:cNvPr id="106" name="Shape 106"/>
          <p:cNvSpPr>
            <a:spLocks noGrp="1" noRot="1" noChangeAspect="1"/>
          </p:cNvSpPr>
          <p:nvPr>
            <p:ph type="sldImg" idx="2"/>
          </p:nvPr>
        </p:nvSpPr>
        <p:spPr>
          <a:xfrm>
            <a:off x="4270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398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01042" y="4387136"/>
            <a:ext cx="5608319" cy="4156234"/>
          </a:xfrm>
          <a:prstGeom prst="rect">
            <a:avLst/>
          </a:prstGeom>
        </p:spPr>
        <p:txBody>
          <a:bodyPr lIns="92943" tIns="92943" rIns="92943" bIns="92943" anchor="ctr" anchorCtr="0">
            <a:noAutofit/>
          </a:bodyPr>
          <a:lstStyle/>
          <a:p>
            <a:endParaRPr/>
          </a:p>
        </p:txBody>
      </p:sp>
      <p:sp>
        <p:nvSpPr>
          <p:cNvPr id="112" name="Shape 112"/>
          <p:cNvSpPr>
            <a:spLocks noGrp="1" noRot="1" noChangeAspect="1"/>
          </p:cNvSpPr>
          <p:nvPr>
            <p:ph type="sldImg" idx="2"/>
          </p:nvPr>
        </p:nvSpPr>
        <p:spPr>
          <a:xfrm>
            <a:off x="4270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547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1042" y="4387136"/>
            <a:ext cx="5608319" cy="4156234"/>
          </a:xfrm>
          <a:prstGeom prst="rect">
            <a:avLst/>
          </a:prstGeom>
        </p:spPr>
        <p:txBody>
          <a:bodyPr lIns="92943" tIns="92943" rIns="92943" bIns="92943" anchor="ctr" anchorCtr="0">
            <a:noAutofit/>
          </a:bodyPr>
          <a:lstStyle/>
          <a:p>
            <a:endParaRPr/>
          </a:p>
        </p:txBody>
      </p:sp>
      <p:sp>
        <p:nvSpPr>
          <p:cNvPr id="157" name="Shape 157"/>
          <p:cNvSpPr>
            <a:spLocks noGrp="1" noRot="1" noChangeAspect="1"/>
          </p:cNvSpPr>
          <p:nvPr>
            <p:ph type="sldImg" idx="2"/>
          </p:nvPr>
        </p:nvSpPr>
        <p:spPr>
          <a:xfrm>
            <a:off x="4270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4265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701042" y="4387136"/>
            <a:ext cx="5608319" cy="4156234"/>
          </a:xfrm>
          <a:prstGeom prst="rect">
            <a:avLst/>
          </a:prstGeom>
        </p:spPr>
        <p:txBody>
          <a:bodyPr lIns="92943" tIns="92943" rIns="92943" bIns="92943" anchor="ctr" anchorCtr="0">
            <a:noAutofit/>
          </a:bodyPr>
          <a:lstStyle/>
          <a:p>
            <a:endParaRPr/>
          </a:p>
        </p:txBody>
      </p:sp>
      <p:sp>
        <p:nvSpPr>
          <p:cNvPr id="190" name="Shape 190"/>
          <p:cNvSpPr>
            <a:spLocks noGrp="1" noRot="1" noChangeAspect="1"/>
          </p:cNvSpPr>
          <p:nvPr>
            <p:ph type="sldImg" idx="2"/>
          </p:nvPr>
        </p:nvSpPr>
        <p:spPr>
          <a:xfrm>
            <a:off x="4270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00264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701042" y="4387136"/>
            <a:ext cx="5608319" cy="4156234"/>
          </a:xfrm>
          <a:prstGeom prst="rect">
            <a:avLst/>
          </a:prstGeom>
        </p:spPr>
        <p:txBody>
          <a:bodyPr lIns="92943" tIns="92943" rIns="92943" bIns="92943" anchor="ctr" anchorCtr="0">
            <a:noAutofit/>
          </a:bodyPr>
          <a:lstStyle/>
          <a:p>
            <a:endParaRPr/>
          </a:p>
        </p:txBody>
      </p:sp>
      <p:sp>
        <p:nvSpPr>
          <p:cNvPr id="293" name="Shape 293"/>
          <p:cNvSpPr>
            <a:spLocks noGrp="1" noRot="1" noChangeAspect="1"/>
          </p:cNvSpPr>
          <p:nvPr>
            <p:ph type="sldImg" idx="2"/>
          </p:nvPr>
        </p:nvSpPr>
        <p:spPr>
          <a:xfrm>
            <a:off x="4270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9130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a:t>2. What political characteristics did the colonies share? Why were they reluctant to become subservient to a strong centralized government?</a:t>
            </a:r>
          </a:p>
          <a:p>
            <a:endParaRPr lang="en-US" dirty="0"/>
          </a:p>
        </p:txBody>
      </p:sp>
      <p:sp>
        <p:nvSpPr>
          <p:cNvPr id="4" name="Slide Number Placeholder 3"/>
          <p:cNvSpPr>
            <a:spLocks noGrp="1"/>
          </p:cNvSpPr>
          <p:nvPr>
            <p:ph type="sldNum" sz="quarter" idx="10"/>
          </p:nvPr>
        </p:nvSpPr>
        <p:spPr/>
        <p:txBody>
          <a:bodyPr/>
          <a:lstStyle/>
          <a:p>
            <a:fld id="{62A1B58F-D3F0-43C0-9A79-B0F196630C95}" type="slidenum">
              <a:rPr lang="en-US" smtClean="0"/>
              <a:pPr/>
              <a:t>54</a:t>
            </a:fld>
            <a:endParaRPr lang="en-US"/>
          </a:p>
        </p:txBody>
      </p:sp>
    </p:spTree>
    <p:extLst>
      <p:ext uri="{BB962C8B-B14F-4D97-AF65-F5344CB8AC3E}">
        <p14:creationId xmlns:p14="http://schemas.microsoft.com/office/powerpoint/2010/main" val="232033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D11FA6-1B33-4EA0-83F7-2F65C0A6131B}" type="slidenum">
              <a:rPr lang="en-US" smtClean="0"/>
              <a:pPr/>
              <a:t>58</a:t>
            </a:fld>
            <a:endParaRPr lang="en-US" dirty="0"/>
          </a:p>
        </p:txBody>
      </p:sp>
    </p:spTree>
    <p:extLst>
      <p:ext uri="{BB962C8B-B14F-4D97-AF65-F5344CB8AC3E}">
        <p14:creationId xmlns:p14="http://schemas.microsoft.com/office/powerpoint/2010/main" val="310824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a:t>5. The Continental Congress drafted and ratified the Articles of Confederation: What were the main weaknesses of the Articles of Confederation?</a:t>
            </a:r>
          </a:p>
          <a:p>
            <a:endParaRPr lang="en-US" dirty="0"/>
          </a:p>
        </p:txBody>
      </p:sp>
      <p:sp>
        <p:nvSpPr>
          <p:cNvPr id="4" name="Slide Number Placeholder 3"/>
          <p:cNvSpPr>
            <a:spLocks noGrp="1"/>
          </p:cNvSpPr>
          <p:nvPr>
            <p:ph type="sldNum" sz="quarter" idx="10"/>
          </p:nvPr>
        </p:nvSpPr>
        <p:spPr/>
        <p:txBody>
          <a:bodyPr/>
          <a:lstStyle/>
          <a:p>
            <a:fld id="{62A1B58F-D3F0-43C0-9A79-B0F196630C95}" type="slidenum">
              <a:rPr lang="en-US" smtClean="0"/>
              <a:pPr/>
              <a:t>62</a:t>
            </a:fld>
            <a:endParaRPr lang="en-US"/>
          </a:p>
        </p:txBody>
      </p:sp>
    </p:spTree>
    <p:extLst>
      <p:ext uri="{BB962C8B-B14F-4D97-AF65-F5344CB8AC3E}">
        <p14:creationId xmlns:p14="http://schemas.microsoft.com/office/powerpoint/2010/main" val="37585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522752-50D2-4245-A34F-1D794A315B07}"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1CA3C-BA00-473E-9F7C-3673638B13DC}" type="slidenum">
              <a:rPr lang="en-US" smtClean="0"/>
              <a:t>‹#›</a:t>
            </a:fld>
            <a:endParaRPr lang="en-US"/>
          </a:p>
        </p:txBody>
      </p:sp>
    </p:spTree>
    <p:extLst>
      <p:ext uri="{BB962C8B-B14F-4D97-AF65-F5344CB8AC3E}">
        <p14:creationId xmlns:p14="http://schemas.microsoft.com/office/powerpoint/2010/main" val="166348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22752-50D2-4245-A34F-1D794A315B07}"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1CA3C-BA00-473E-9F7C-3673638B13DC}" type="slidenum">
              <a:rPr lang="en-US" smtClean="0"/>
              <a:t>‹#›</a:t>
            </a:fld>
            <a:endParaRPr lang="en-US"/>
          </a:p>
        </p:txBody>
      </p:sp>
    </p:spTree>
    <p:extLst>
      <p:ext uri="{BB962C8B-B14F-4D97-AF65-F5344CB8AC3E}">
        <p14:creationId xmlns:p14="http://schemas.microsoft.com/office/powerpoint/2010/main" val="58691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22752-50D2-4245-A34F-1D794A315B07}"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1CA3C-BA00-473E-9F7C-3673638B13DC}" type="slidenum">
              <a:rPr lang="en-US" smtClean="0"/>
              <a:t>‹#›</a:t>
            </a:fld>
            <a:endParaRPr lang="en-US"/>
          </a:p>
        </p:txBody>
      </p:sp>
    </p:spTree>
    <p:extLst>
      <p:ext uri="{BB962C8B-B14F-4D97-AF65-F5344CB8AC3E}">
        <p14:creationId xmlns:p14="http://schemas.microsoft.com/office/powerpoint/2010/main" val="155152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22752-50D2-4245-A34F-1D794A315B07}"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1CA3C-BA00-473E-9F7C-3673638B13DC}" type="slidenum">
              <a:rPr lang="en-US" smtClean="0"/>
              <a:t>‹#›</a:t>
            </a:fld>
            <a:endParaRPr lang="en-US"/>
          </a:p>
        </p:txBody>
      </p:sp>
    </p:spTree>
    <p:extLst>
      <p:ext uri="{BB962C8B-B14F-4D97-AF65-F5344CB8AC3E}">
        <p14:creationId xmlns:p14="http://schemas.microsoft.com/office/powerpoint/2010/main" val="394292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522752-50D2-4245-A34F-1D794A315B07}"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1CA3C-BA00-473E-9F7C-3673638B13DC}" type="slidenum">
              <a:rPr lang="en-US" smtClean="0"/>
              <a:t>‹#›</a:t>
            </a:fld>
            <a:endParaRPr lang="en-US"/>
          </a:p>
        </p:txBody>
      </p:sp>
    </p:spTree>
    <p:extLst>
      <p:ext uri="{BB962C8B-B14F-4D97-AF65-F5344CB8AC3E}">
        <p14:creationId xmlns:p14="http://schemas.microsoft.com/office/powerpoint/2010/main" val="397663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522752-50D2-4245-A34F-1D794A315B07}"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1CA3C-BA00-473E-9F7C-3673638B13DC}" type="slidenum">
              <a:rPr lang="en-US" smtClean="0"/>
              <a:t>‹#›</a:t>
            </a:fld>
            <a:endParaRPr lang="en-US"/>
          </a:p>
        </p:txBody>
      </p:sp>
    </p:spTree>
    <p:extLst>
      <p:ext uri="{BB962C8B-B14F-4D97-AF65-F5344CB8AC3E}">
        <p14:creationId xmlns:p14="http://schemas.microsoft.com/office/powerpoint/2010/main" val="368976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522752-50D2-4245-A34F-1D794A315B07}"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1CA3C-BA00-473E-9F7C-3673638B13DC}" type="slidenum">
              <a:rPr lang="en-US" smtClean="0"/>
              <a:t>‹#›</a:t>
            </a:fld>
            <a:endParaRPr lang="en-US"/>
          </a:p>
        </p:txBody>
      </p:sp>
    </p:spTree>
    <p:extLst>
      <p:ext uri="{BB962C8B-B14F-4D97-AF65-F5344CB8AC3E}">
        <p14:creationId xmlns:p14="http://schemas.microsoft.com/office/powerpoint/2010/main" val="138975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522752-50D2-4245-A34F-1D794A315B07}"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1CA3C-BA00-473E-9F7C-3673638B13DC}" type="slidenum">
              <a:rPr lang="en-US" smtClean="0"/>
              <a:t>‹#›</a:t>
            </a:fld>
            <a:endParaRPr lang="en-US"/>
          </a:p>
        </p:txBody>
      </p:sp>
    </p:spTree>
    <p:extLst>
      <p:ext uri="{BB962C8B-B14F-4D97-AF65-F5344CB8AC3E}">
        <p14:creationId xmlns:p14="http://schemas.microsoft.com/office/powerpoint/2010/main" val="69040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22752-50D2-4245-A34F-1D794A315B07}"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1CA3C-BA00-473E-9F7C-3673638B13DC}" type="slidenum">
              <a:rPr lang="en-US" smtClean="0"/>
              <a:t>‹#›</a:t>
            </a:fld>
            <a:endParaRPr lang="en-US"/>
          </a:p>
        </p:txBody>
      </p:sp>
    </p:spTree>
    <p:extLst>
      <p:ext uri="{BB962C8B-B14F-4D97-AF65-F5344CB8AC3E}">
        <p14:creationId xmlns:p14="http://schemas.microsoft.com/office/powerpoint/2010/main" val="354812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22752-50D2-4245-A34F-1D794A315B07}"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1CA3C-BA00-473E-9F7C-3673638B13DC}" type="slidenum">
              <a:rPr lang="en-US" smtClean="0"/>
              <a:t>‹#›</a:t>
            </a:fld>
            <a:endParaRPr lang="en-US"/>
          </a:p>
        </p:txBody>
      </p:sp>
    </p:spTree>
    <p:extLst>
      <p:ext uri="{BB962C8B-B14F-4D97-AF65-F5344CB8AC3E}">
        <p14:creationId xmlns:p14="http://schemas.microsoft.com/office/powerpoint/2010/main" val="11969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22752-50D2-4245-A34F-1D794A315B07}"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1CA3C-BA00-473E-9F7C-3673638B13DC}" type="slidenum">
              <a:rPr lang="en-US" smtClean="0"/>
              <a:t>‹#›</a:t>
            </a:fld>
            <a:endParaRPr lang="en-US"/>
          </a:p>
        </p:txBody>
      </p:sp>
    </p:spTree>
    <p:extLst>
      <p:ext uri="{BB962C8B-B14F-4D97-AF65-F5344CB8AC3E}">
        <p14:creationId xmlns:p14="http://schemas.microsoft.com/office/powerpoint/2010/main" val="282772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22752-50D2-4245-A34F-1D794A315B07}"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1CA3C-BA00-473E-9F7C-3673638B13DC}" type="slidenum">
              <a:rPr lang="en-US" smtClean="0"/>
              <a:t>‹#›</a:t>
            </a:fld>
            <a:endParaRPr lang="en-US"/>
          </a:p>
        </p:txBody>
      </p:sp>
    </p:spTree>
    <p:extLst>
      <p:ext uri="{BB962C8B-B14F-4D97-AF65-F5344CB8AC3E}">
        <p14:creationId xmlns:p14="http://schemas.microsoft.com/office/powerpoint/2010/main" val="136952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ueLdYi1AE-Q"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Kz-aqQ0Us6M"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vjmAtqnEwCY"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O9JJuVxtNOc"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kykipTpk1YE"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New%20folder%20(2)/British_Rule.mp4"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history.com/topics/american-revolution/boston-tea-party"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AA3gvcI58_Q"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Y6ikO6LMxF4"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uZfRaWAtBVg&amp;_sm_byp=iVV5rtNPV5qqRHJP"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INHFyVDp3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hyperlink" Target="https://www.youtube.com/watch?v=oZq2ou4XWqU" TargetMode="Externa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hyperlink" Target="https://www.youtube.com/watch?v=YXIwNlWnuVw" TargetMode="Externa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smtClean="0">
                <a:latin typeface="Arial Black" pitchFamily="34" charset="0"/>
              </a:rPr>
              <a:t>Warm-Up </a:t>
            </a:r>
            <a:r>
              <a:rPr lang="en-US" dirty="0" smtClean="0">
                <a:latin typeface="Arial Black" pitchFamily="34" charset="0"/>
              </a:rPr>
              <a:t>25 OCT</a:t>
            </a:r>
            <a:r>
              <a:rPr lang="en-US" dirty="0" smtClean="0">
                <a:latin typeface="Arial Black" pitchFamily="34" charset="0"/>
              </a:rPr>
              <a:t> </a:t>
            </a:r>
            <a:r>
              <a:rPr lang="en-US" dirty="0" smtClean="0">
                <a:latin typeface="Arial Black" pitchFamily="34" charset="0"/>
              </a:rPr>
              <a:t>16</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584200" y="1371601"/>
            <a:ext cx="10515600" cy="3231654"/>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latin typeface="Arial Black" pitchFamily="34" charset="0"/>
              </a:rPr>
              <a:t>What three reasons did George III give for issuing the Proclamation of 1763?</a:t>
            </a:r>
          </a:p>
          <a:p>
            <a:pPr marL="571500" indent="-571500">
              <a:buFont typeface="Arial" panose="020B0604020202020204" pitchFamily="34" charset="0"/>
              <a:buChar char="•"/>
            </a:pPr>
            <a:r>
              <a:rPr lang="en-US" sz="2800" dirty="0" smtClean="0">
                <a:latin typeface="Arial Black" pitchFamily="34" charset="0"/>
              </a:rPr>
              <a:t>How did Great Britain propose to pay off the debt incurred from the French-Indian War?</a:t>
            </a:r>
          </a:p>
          <a:p>
            <a:pPr marL="571500" indent="-571500">
              <a:buFont typeface="Arial" panose="020B0604020202020204" pitchFamily="34" charset="0"/>
              <a:buChar char="•"/>
            </a:pPr>
            <a:endParaRPr lang="en-US" sz="2800" dirty="0">
              <a:latin typeface="Arial Black" pitchFamily="34" charset="0"/>
            </a:endParaRPr>
          </a:p>
          <a:p>
            <a:endParaRPr lang="en-US" sz="2800" dirty="0">
              <a:latin typeface="Arial Black" pitchFamily="34" charset="0"/>
            </a:endParaRPr>
          </a:p>
          <a:p>
            <a:endParaRPr lang="en-US" sz="3600" dirty="0">
              <a:latin typeface="Arial Black" pitchFamily="34" charset="0"/>
            </a:endParaRPr>
          </a:p>
        </p:txBody>
      </p:sp>
    </p:spTree>
    <p:extLst>
      <p:ext uri="{BB962C8B-B14F-4D97-AF65-F5344CB8AC3E}">
        <p14:creationId xmlns:p14="http://schemas.microsoft.com/office/powerpoint/2010/main" val="341143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sz="3600" dirty="0">
                <a:latin typeface="Arial Black" pitchFamily="34" charset="0"/>
              </a:rPr>
              <a:t>Political Evolution of the Colonies</a:t>
            </a:r>
            <a:endParaRPr lang="en-US" sz="3600"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622300" y="1295401"/>
            <a:ext cx="9512300" cy="4154984"/>
          </a:xfrm>
          <a:prstGeom prst="rect">
            <a:avLst/>
          </a:prstGeom>
          <a:noFill/>
        </p:spPr>
        <p:txBody>
          <a:bodyPr wrap="square" rtlCol="0">
            <a:spAutoFit/>
          </a:bodyPr>
          <a:lstStyle/>
          <a:p>
            <a:r>
              <a:rPr lang="en-US" sz="2400" dirty="0">
                <a:solidFill>
                  <a:srgbClr val="FF0000"/>
                </a:solidFill>
                <a:latin typeface="Arial Black" panose="020B0A04020102020204" pitchFamily="34" charset="0"/>
              </a:rPr>
              <a:t>Magna Carta: </a:t>
            </a:r>
          </a:p>
          <a:p>
            <a:pPr marL="342900" indent="-342900">
              <a:buFont typeface="Arial" panose="020B0604020202020204" pitchFamily="34" charset="0"/>
              <a:buChar char="•"/>
            </a:pPr>
            <a:r>
              <a:rPr lang="en-US" sz="2400" dirty="0">
                <a:latin typeface="Arial Black" panose="020B0A04020102020204" pitchFamily="34" charset="0"/>
              </a:rPr>
              <a:t>The king is not the </a:t>
            </a:r>
            <a:r>
              <a:rPr lang="en-US" sz="2400" dirty="0">
                <a:solidFill>
                  <a:srgbClr val="FF0000"/>
                </a:solidFill>
                <a:latin typeface="Arial Black" panose="020B0A04020102020204" pitchFamily="34" charset="0"/>
              </a:rPr>
              <a:t>absolute ruler</a:t>
            </a:r>
            <a:r>
              <a:rPr lang="en-US" sz="2400" dirty="0">
                <a:latin typeface="Arial Black" panose="020B0A04020102020204" pitchFamily="34" charset="0"/>
              </a:rPr>
              <a:t>, but is subject to the laws</a:t>
            </a:r>
          </a:p>
          <a:p>
            <a:pPr marL="342900" indent="-342900">
              <a:buFont typeface="Arial" panose="020B0604020202020204" pitchFamily="34" charset="0"/>
              <a:buChar char="•"/>
            </a:pPr>
            <a:r>
              <a:rPr lang="en-US" sz="2400" dirty="0">
                <a:latin typeface="Arial Black" panose="020B0A04020102020204" pitchFamily="34" charset="0"/>
              </a:rPr>
              <a:t>All persons are guaranteed a </a:t>
            </a:r>
            <a:r>
              <a:rPr lang="en-US" sz="2400" dirty="0">
                <a:solidFill>
                  <a:srgbClr val="FF0000"/>
                </a:solidFill>
                <a:latin typeface="Arial Black" panose="020B0A04020102020204" pitchFamily="34" charset="0"/>
              </a:rPr>
              <a:t>trial by jury</a:t>
            </a:r>
          </a:p>
          <a:p>
            <a:pPr marL="342900" indent="-342900">
              <a:buFont typeface="Arial" panose="020B0604020202020204" pitchFamily="34" charset="0"/>
              <a:buChar char="•"/>
            </a:pPr>
            <a:r>
              <a:rPr lang="en-US" sz="2400" dirty="0">
                <a:solidFill>
                  <a:srgbClr val="FF0000"/>
                </a:solidFill>
                <a:latin typeface="Arial Black" panose="020B0A04020102020204" pitchFamily="34" charset="0"/>
              </a:rPr>
              <a:t>Only Parliament </a:t>
            </a:r>
            <a:r>
              <a:rPr lang="en-US" sz="2400" dirty="0">
                <a:latin typeface="Arial Black" panose="020B0A04020102020204" pitchFamily="34" charset="0"/>
              </a:rPr>
              <a:t>can levy/collect taxes</a:t>
            </a:r>
            <a:endParaRPr lang="en-US" sz="2400" dirty="0">
              <a:solidFill>
                <a:srgbClr val="FF0000"/>
              </a:solidFill>
              <a:latin typeface="Arial Black" panose="020B0A04020102020204" pitchFamily="34" charset="0"/>
            </a:endParaRPr>
          </a:p>
          <a:p>
            <a:r>
              <a:rPr lang="en-US" sz="2400" dirty="0">
                <a:solidFill>
                  <a:srgbClr val="FF0000"/>
                </a:solidFill>
                <a:latin typeface="Arial Black" panose="020B0A04020102020204" pitchFamily="34" charset="0"/>
              </a:rPr>
              <a:t>Virginia House of Burgesses</a:t>
            </a:r>
            <a:r>
              <a:rPr lang="en-US" sz="2400" dirty="0">
                <a:latin typeface="Arial Black" panose="020B0A04020102020204" pitchFamily="34" charset="0"/>
              </a:rPr>
              <a:t>: </a:t>
            </a:r>
          </a:p>
          <a:p>
            <a:pPr>
              <a:buFont typeface="Arial" pitchFamily="34" charset="0"/>
              <a:buChar char="•"/>
            </a:pPr>
            <a:r>
              <a:rPr lang="en-US" sz="2400" dirty="0">
                <a:latin typeface="Arial Black" panose="020B0A04020102020204" pitchFamily="34" charset="0"/>
              </a:rPr>
              <a:t> the </a:t>
            </a:r>
            <a:r>
              <a:rPr lang="en-US" sz="2400" dirty="0">
                <a:solidFill>
                  <a:srgbClr val="FF0000"/>
                </a:solidFill>
                <a:latin typeface="Arial Black" panose="020B0A04020102020204" pitchFamily="34" charset="0"/>
              </a:rPr>
              <a:t>first legislative </a:t>
            </a:r>
            <a:r>
              <a:rPr lang="en-US" sz="2400" dirty="0">
                <a:latin typeface="Arial Black" panose="020B0A04020102020204" pitchFamily="34" charset="0"/>
              </a:rPr>
              <a:t>assembly of elected representatives </a:t>
            </a:r>
            <a:r>
              <a:rPr lang="en-US" sz="2400" dirty="0">
                <a:solidFill>
                  <a:srgbClr val="FF0000"/>
                </a:solidFill>
                <a:latin typeface="Arial Black" panose="020B0A04020102020204" pitchFamily="34" charset="0"/>
              </a:rPr>
              <a:t>in North America</a:t>
            </a:r>
          </a:p>
          <a:p>
            <a:pPr>
              <a:buFont typeface="Arial" pitchFamily="34" charset="0"/>
              <a:buChar char="•"/>
            </a:pPr>
            <a:r>
              <a:rPr lang="en-US" sz="2400" dirty="0">
                <a:latin typeface="Arial Black" panose="020B0A04020102020204" pitchFamily="34" charset="0"/>
              </a:rPr>
              <a:t>established by the Virginia Company </a:t>
            </a:r>
          </a:p>
          <a:p>
            <a:pPr>
              <a:buFont typeface="Arial" pitchFamily="34" charset="0"/>
              <a:buChar char="•"/>
            </a:pPr>
            <a:r>
              <a:rPr lang="en-US" sz="2400" dirty="0" smtClean="0">
                <a:latin typeface="Arial Black" panose="020B0A04020102020204" pitchFamily="34" charset="0"/>
              </a:rPr>
              <a:t>Its </a:t>
            </a:r>
            <a:r>
              <a:rPr lang="en-US" sz="2400" dirty="0">
                <a:latin typeface="Arial Black" panose="020B0A04020102020204" pitchFamily="34" charset="0"/>
              </a:rPr>
              <a:t>first meeting was held in Jamestown, VA on </a:t>
            </a:r>
            <a:r>
              <a:rPr lang="en-US" sz="2400" dirty="0">
                <a:solidFill>
                  <a:srgbClr val="FF0000"/>
                </a:solidFill>
                <a:latin typeface="Arial Black" panose="020B0A04020102020204" pitchFamily="34" charset="0"/>
              </a:rPr>
              <a:t>July 30, 1619 </a:t>
            </a:r>
            <a:endParaRPr lang="en-US" sz="2400" dirty="0">
              <a:solidFill>
                <a:srgbClr val="FF0000"/>
              </a:solidFill>
              <a:latin typeface="Arial Black" panose="020B0A04020102020204" pitchFamily="34" charset="0"/>
            </a:endParaRPr>
          </a:p>
        </p:txBody>
      </p:sp>
      <p:pic>
        <p:nvPicPr>
          <p:cNvPr id="11" name="Picture 10"/>
          <p:cNvPicPr>
            <a:picLocks noChangeAspect="1"/>
          </p:cNvPicPr>
          <p:nvPr/>
        </p:nvPicPr>
        <p:blipFill>
          <a:blip r:embed="rId2"/>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4040932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sz="3600" dirty="0">
                <a:latin typeface="Arial Black" pitchFamily="34" charset="0"/>
              </a:rPr>
              <a:t>Political Evolution of the Colonies</a:t>
            </a:r>
            <a:endParaRPr lang="en-US" sz="3600"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495300" y="1371601"/>
            <a:ext cx="9639300" cy="4524315"/>
          </a:xfrm>
          <a:prstGeom prst="rect">
            <a:avLst/>
          </a:prstGeom>
          <a:noFill/>
        </p:spPr>
        <p:txBody>
          <a:bodyPr wrap="square" rtlCol="0">
            <a:spAutoFit/>
          </a:bodyPr>
          <a:lstStyle/>
          <a:p>
            <a:r>
              <a:rPr lang="en-US" sz="2400" b="1" dirty="0">
                <a:solidFill>
                  <a:srgbClr val="FF0000"/>
                </a:solidFill>
                <a:latin typeface="Arial Black" pitchFamily="34" charset="0"/>
              </a:rPr>
              <a:t>Mayflower Compact (1620)</a:t>
            </a:r>
            <a:r>
              <a:rPr lang="en-US" sz="2400" dirty="0">
                <a:latin typeface="Arial Black" pitchFamily="34" charset="0"/>
              </a:rPr>
              <a:t>: </a:t>
            </a:r>
          </a:p>
          <a:p>
            <a:pPr>
              <a:buFont typeface="Arial" pitchFamily="34" charset="0"/>
              <a:buChar char="•"/>
            </a:pPr>
            <a:r>
              <a:rPr lang="en-US" sz="2400" dirty="0">
                <a:solidFill>
                  <a:srgbClr val="FF0000"/>
                </a:solidFill>
                <a:latin typeface="Arial Black" pitchFamily="34" charset="0"/>
              </a:rPr>
              <a:t>The first governing document of Plymouth Colony</a:t>
            </a:r>
          </a:p>
          <a:p>
            <a:pPr>
              <a:buFont typeface="Arial" pitchFamily="34" charset="0"/>
              <a:buChar char="•"/>
            </a:pPr>
            <a:r>
              <a:rPr lang="en-US" sz="2400" dirty="0">
                <a:latin typeface="Arial Black" pitchFamily="34" charset="0"/>
              </a:rPr>
              <a:t>It was drafted during the voyage to North America</a:t>
            </a:r>
          </a:p>
          <a:p>
            <a:r>
              <a:rPr lang="en-US" sz="2400" dirty="0">
                <a:latin typeface="Arial Black" pitchFamily="34" charset="0"/>
              </a:rPr>
              <a:t> </a:t>
            </a:r>
            <a:r>
              <a:rPr lang="en-US" sz="2400" b="1" dirty="0">
                <a:solidFill>
                  <a:srgbClr val="FF0000"/>
                </a:solidFill>
                <a:latin typeface="Arial Black" pitchFamily="34" charset="0"/>
              </a:rPr>
              <a:t>English Petition of Rights (1626</a:t>
            </a:r>
            <a:r>
              <a:rPr lang="en-US" sz="2400" dirty="0">
                <a:latin typeface="Arial Black" pitchFamily="34" charset="0"/>
              </a:rPr>
              <a:t>): Parliament declares the </a:t>
            </a:r>
            <a:r>
              <a:rPr lang="en-US" sz="2400" dirty="0">
                <a:solidFill>
                  <a:srgbClr val="FF0000"/>
                </a:solidFill>
                <a:latin typeface="Arial Black" pitchFamily="34" charset="0"/>
              </a:rPr>
              <a:t>basic rights and liberties </a:t>
            </a:r>
            <a:r>
              <a:rPr lang="en-US" sz="2400" dirty="0">
                <a:latin typeface="Arial Black" pitchFamily="34" charset="0"/>
              </a:rPr>
              <a:t>of the people:</a:t>
            </a:r>
          </a:p>
          <a:p>
            <a:pPr>
              <a:buFont typeface="Arial" pitchFamily="34" charset="0"/>
              <a:buChar char="•"/>
            </a:pPr>
            <a:r>
              <a:rPr lang="en-US" sz="2400" dirty="0">
                <a:latin typeface="Arial Black" pitchFamily="34" charset="0"/>
              </a:rPr>
              <a:t>that </a:t>
            </a:r>
            <a:r>
              <a:rPr lang="en-US" sz="2400" dirty="0">
                <a:solidFill>
                  <a:srgbClr val="FF0000"/>
                </a:solidFill>
                <a:latin typeface="Arial Black" pitchFamily="34" charset="0"/>
              </a:rPr>
              <a:t>no freeman should be forced </a:t>
            </a:r>
            <a:r>
              <a:rPr lang="en-US" sz="2400" dirty="0">
                <a:latin typeface="Arial Black" pitchFamily="34" charset="0"/>
              </a:rPr>
              <a:t>to pay any tax, loan, or benevolence, unless in accordance with an </a:t>
            </a:r>
            <a:r>
              <a:rPr lang="en-US" sz="2400" dirty="0">
                <a:solidFill>
                  <a:srgbClr val="FF0000"/>
                </a:solidFill>
                <a:latin typeface="Arial Black" pitchFamily="34" charset="0"/>
              </a:rPr>
              <a:t>act of parliament</a:t>
            </a:r>
          </a:p>
          <a:p>
            <a:r>
              <a:rPr lang="en-US" sz="2400" dirty="0"/>
              <a:t/>
            </a:r>
            <a:br>
              <a:rPr lang="en-US" sz="2400" dirty="0"/>
            </a:br>
            <a:endParaRPr lang="en-US" sz="2400" dirty="0"/>
          </a:p>
          <a:p>
            <a:pPr>
              <a:buFont typeface="Arial" pitchFamily="34" charset="0"/>
              <a:buChar char="•"/>
            </a:pPr>
            <a:endParaRPr lang="en-US" sz="2400" dirty="0">
              <a:latin typeface="Arial Rounded MT Bold" pitchFamily="34" charset="0"/>
            </a:endParaRPr>
          </a:p>
          <a:p>
            <a:endParaRPr lang="en-US" sz="2400" dirty="0">
              <a:latin typeface="Arial Rounded MT Bold" pitchFamily="34" charset="0"/>
            </a:endParaRPr>
          </a:p>
        </p:txBody>
      </p:sp>
      <p:pic>
        <p:nvPicPr>
          <p:cNvPr id="11" name="Picture 10"/>
          <p:cNvPicPr>
            <a:picLocks noChangeAspect="1"/>
          </p:cNvPicPr>
          <p:nvPr/>
        </p:nvPicPr>
        <p:blipFill>
          <a:blip r:embed="rId2"/>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2457526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latin typeface="Arial Black" panose="020B0A04020102020204" pitchFamily="34" charset="0"/>
              </a:rPr>
              <a:t>Colonial Economics</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10" name="TextBox 9"/>
          <p:cNvSpPr txBox="1"/>
          <p:nvPr/>
        </p:nvSpPr>
        <p:spPr>
          <a:xfrm>
            <a:off x="2133600" y="1676400"/>
            <a:ext cx="7924800" cy="3416320"/>
          </a:xfrm>
          <a:prstGeom prst="rect">
            <a:avLst/>
          </a:prstGeom>
          <a:noFill/>
        </p:spPr>
        <p:txBody>
          <a:bodyPr wrap="square" rtlCol="0">
            <a:spAutoFit/>
          </a:bodyPr>
          <a:lstStyle/>
          <a:p>
            <a:r>
              <a:rPr lang="en-US" sz="2400" dirty="0">
                <a:solidFill>
                  <a:srgbClr val="FF0000"/>
                </a:solidFill>
                <a:latin typeface="Arial Black" pitchFamily="34" charset="0"/>
              </a:rPr>
              <a:t>Headright System</a:t>
            </a:r>
            <a:r>
              <a:rPr lang="en-US" sz="2400" dirty="0">
                <a:latin typeface="Arial Black" pitchFamily="34" charset="0"/>
              </a:rPr>
              <a:t>: Planters in VA and MD would be awarded 50 acres of land for every laborer they imported as an </a:t>
            </a:r>
            <a:r>
              <a:rPr lang="en-US" sz="2400" dirty="0">
                <a:solidFill>
                  <a:srgbClr val="FF0000"/>
                </a:solidFill>
                <a:latin typeface="Arial Black" pitchFamily="34" charset="0"/>
              </a:rPr>
              <a:t>Indentured Servant. Those who agreed to be indentured servants would have their fare paid across the Atlantic</a:t>
            </a:r>
            <a:r>
              <a:rPr lang="en-US" sz="2400" dirty="0">
                <a:latin typeface="Arial Black" pitchFamily="34" charset="0"/>
              </a:rPr>
              <a:t>, room and board and were typically promised a small sum of money and a plot of land when their </a:t>
            </a:r>
            <a:r>
              <a:rPr lang="en-US" sz="2400" dirty="0">
                <a:solidFill>
                  <a:srgbClr val="FF0000"/>
                </a:solidFill>
                <a:latin typeface="Arial Black" pitchFamily="34" charset="0"/>
              </a:rPr>
              <a:t>contract</a:t>
            </a:r>
            <a:r>
              <a:rPr lang="en-US" sz="2400" dirty="0">
                <a:latin typeface="Arial Black" pitchFamily="34" charset="0"/>
              </a:rPr>
              <a:t> was fulfilled.</a:t>
            </a:r>
            <a:endParaRPr lang="en-US" sz="2400" dirty="0">
              <a:solidFill>
                <a:srgbClr val="FF0000"/>
              </a:solidFill>
              <a:latin typeface="Arial Black" pitchFamily="34" charset="0"/>
            </a:endParaRPr>
          </a:p>
        </p:txBody>
      </p:sp>
      <p:pic>
        <p:nvPicPr>
          <p:cNvPr id="6" name="Picture 5"/>
          <p:cNvPicPr>
            <a:picLocks noChangeAspect="1"/>
          </p:cNvPicPr>
          <p:nvPr/>
        </p:nvPicPr>
        <p:blipFill>
          <a:blip r:embed="rId2"/>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4085887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latin typeface="Arial Black" pitchFamily="34" charset="0"/>
              </a:rPr>
              <a:t>Colonial Economics</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10" name="TextBox 9"/>
          <p:cNvSpPr txBox="1"/>
          <p:nvPr/>
        </p:nvSpPr>
        <p:spPr>
          <a:xfrm>
            <a:off x="342900" y="1388706"/>
            <a:ext cx="6365875" cy="4154984"/>
          </a:xfrm>
          <a:prstGeom prst="rect">
            <a:avLst/>
          </a:prstGeom>
          <a:noFill/>
        </p:spPr>
        <p:txBody>
          <a:bodyPr wrap="square" rtlCol="0">
            <a:spAutoFit/>
          </a:bodyPr>
          <a:lstStyle/>
          <a:p>
            <a:r>
              <a:rPr lang="en-US" sz="2400" dirty="0">
                <a:latin typeface="Arial Black" pitchFamily="34" charset="0"/>
              </a:rPr>
              <a:t>In 1676, </a:t>
            </a:r>
            <a:r>
              <a:rPr lang="en-US" sz="2400" dirty="0">
                <a:solidFill>
                  <a:srgbClr val="FF0000"/>
                </a:solidFill>
                <a:latin typeface="Arial Black" pitchFamily="34" charset="0"/>
              </a:rPr>
              <a:t>Nathaniel Bacon</a:t>
            </a:r>
            <a:r>
              <a:rPr lang="en-US" sz="2400" dirty="0">
                <a:latin typeface="Arial Black" pitchFamily="34" charset="0"/>
              </a:rPr>
              <a:t>, a Virginia planter, led a group of 300 settlers in a war against the local Native Americans. When Virginia's royal governor questioned Bacon's actions, Bacon and his men looted and burned Jamestown. Bacon's Rebellion manifested the increasing hostility between the poor and wealthy in the </a:t>
            </a:r>
            <a:r>
              <a:rPr lang="en-US" sz="2400" dirty="0">
                <a:latin typeface="Arial Black" pitchFamily="34" charset="0"/>
                <a:hlinkClick r:id="rId2"/>
              </a:rPr>
              <a:t>Chesapeake region</a:t>
            </a:r>
            <a:r>
              <a:rPr lang="en-US" sz="2400" dirty="0">
                <a:latin typeface="Arial Black" pitchFamily="34" charset="0"/>
              </a:rPr>
              <a:t>.</a:t>
            </a:r>
          </a:p>
          <a:p>
            <a:pPr>
              <a:defRPr/>
            </a:pPr>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2535" name="Picture 7" descr="E:\Wheeler's Civics and Econ\Bacon's Rebellion.jpg"/>
          <p:cNvPicPr>
            <a:picLocks noChangeAspect="1" noChangeArrowheads="1"/>
          </p:cNvPicPr>
          <p:nvPr/>
        </p:nvPicPr>
        <p:blipFill>
          <a:blip r:embed="rId3" cstate="print"/>
          <a:srcRect/>
          <a:stretch>
            <a:fillRect/>
          </a:stretch>
        </p:blipFill>
        <p:spPr bwMode="auto">
          <a:xfrm>
            <a:off x="6781800" y="1447800"/>
            <a:ext cx="2971800" cy="4613462"/>
          </a:xfrm>
          <a:prstGeom prst="rect">
            <a:avLst/>
          </a:prstGeom>
          <a:noFill/>
        </p:spPr>
      </p:pic>
      <p:pic>
        <p:nvPicPr>
          <p:cNvPr id="9" name="Picture 8"/>
          <p:cNvPicPr>
            <a:picLocks noChangeAspect="1"/>
          </p:cNvPicPr>
          <p:nvPr/>
        </p:nvPicPr>
        <p:blipFill>
          <a:blip r:embed="rId4"/>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2287019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1905000" y="-304800"/>
            <a:ext cx="8229600" cy="1219199"/>
          </a:xfrm>
          <a:prstGeom prst="rect">
            <a:avLst/>
          </a:prstGeom>
          <a:noFill/>
          <a:ln>
            <a:noFill/>
          </a:ln>
        </p:spPr>
        <p:txBody>
          <a:bodyPr vert="horz" lIns="91425" tIns="45700" rIns="91425" bIns="45700" rtlCol="0" anchor="b" anchorCtr="0">
            <a:noAutofit/>
          </a:bodyPr>
          <a:lstStyle/>
          <a:p>
            <a:pPr algn="ctr">
              <a:spcBef>
                <a:spcPts val="0"/>
              </a:spcBef>
              <a:buClr>
                <a:srgbClr val="F9F9F9"/>
              </a:buClr>
              <a:buSzPct val="25000"/>
            </a:pPr>
            <a:r>
              <a:rPr lang="en-US" b="1" dirty="0">
                <a:latin typeface="Arial Black" pitchFamily="34" charset="0"/>
                <a:ea typeface="Merriweather"/>
                <a:cs typeface="Merriweather"/>
                <a:sym typeface="Merriweather"/>
              </a:rPr>
              <a:t>Warm-Up 7SEP16</a:t>
            </a:r>
            <a:r>
              <a:rPr lang="en-US" b="1" dirty="0">
                <a:solidFill>
                  <a:srgbClr val="F9F9F9"/>
                </a:solidFill>
                <a:latin typeface="Arial Black" pitchFamily="34" charset="0"/>
                <a:ea typeface="Merriweather"/>
                <a:cs typeface="Merriweather"/>
                <a:sym typeface="Merriweather"/>
              </a:rPr>
              <a:t> </a:t>
            </a:r>
            <a:endParaRPr lang="en-US" b="1" dirty="0">
              <a:solidFill>
                <a:srgbClr val="F9F9F9"/>
              </a:solidFill>
              <a:latin typeface="Arial Black" pitchFamily="34" charset="0"/>
              <a:ea typeface="Merriweather"/>
              <a:cs typeface="Merriweather"/>
              <a:sym typeface="Merriweather"/>
            </a:endParaRPr>
          </a:p>
        </p:txBody>
      </p:sp>
      <p:sp>
        <p:nvSpPr>
          <p:cNvPr id="2" name="TextBox 1"/>
          <p:cNvSpPr txBox="1"/>
          <p:nvPr/>
        </p:nvSpPr>
        <p:spPr>
          <a:xfrm>
            <a:off x="533400" y="1727199"/>
            <a:ext cx="99822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Black" panose="020B0A04020102020204" pitchFamily="34" charset="0"/>
              </a:rPr>
              <a:t>What </a:t>
            </a:r>
            <a:r>
              <a:rPr lang="en-US" sz="2400" dirty="0">
                <a:latin typeface="Arial Black" panose="020B0A04020102020204" pitchFamily="34" charset="0"/>
              </a:rPr>
              <a:t>was the ultimate result of Bacon’s Rebellion?</a:t>
            </a:r>
          </a:p>
          <a:p>
            <a:pPr marL="342900" indent="-342900">
              <a:buFont typeface="Arial" panose="020B0604020202020204" pitchFamily="34" charset="0"/>
              <a:buChar char="•"/>
            </a:pPr>
            <a:r>
              <a:rPr lang="en-US" sz="2400" dirty="0">
                <a:solidFill>
                  <a:srgbClr val="FF0000"/>
                </a:solidFill>
                <a:latin typeface="Arial Black" panose="020B0A04020102020204" pitchFamily="34" charset="0"/>
              </a:rPr>
              <a:t>Switch from indentured servants to African slaves; huge increase in importation of slaves</a:t>
            </a:r>
          </a:p>
        </p:txBody>
      </p:sp>
      <p:pic>
        <p:nvPicPr>
          <p:cNvPr id="4" name="Picture 3"/>
          <p:cNvPicPr>
            <a:picLocks noChangeAspect="1"/>
          </p:cNvPicPr>
          <p:nvPr/>
        </p:nvPicPr>
        <p:blipFill>
          <a:blip r:embed="rId3"/>
          <a:stretch>
            <a:fillRect/>
          </a:stretch>
        </p:blipFill>
        <p:spPr>
          <a:xfrm>
            <a:off x="9448800" y="76201"/>
            <a:ext cx="1127858" cy="1298561"/>
          </a:xfrm>
          <a:prstGeom prst="rect">
            <a:avLst/>
          </a:prstGeom>
        </p:spPr>
      </p:pic>
    </p:spTree>
    <p:extLst>
      <p:ext uri="{BB962C8B-B14F-4D97-AF65-F5344CB8AC3E}">
        <p14:creationId xmlns:p14="http://schemas.microsoft.com/office/powerpoint/2010/main" val="3270957966"/>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Black" panose="020B0A04020102020204" pitchFamily="34" charset="0"/>
              </a:rPr>
              <a:t>Natural Rights</a:t>
            </a:r>
          </a:p>
        </p:txBody>
      </p:sp>
      <p:sp>
        <p:nvSpPr>
          <p:cNvPr id="3" name="Content Placeholder 2"/>
          <p:cNvSpPr>
            <a:spLocks noGrp="1"/>
          </p:cNvSpPr>
          <p:nvPr>
            <p:ph idx="1"/>
          </p:nvPr>
        </p:nvSpPr>
        <p:spPr>
          <a:xfrm>
            <a:off x="609600" y="1996742"/>
            <a:ext cx="10553700" cy="4099258"/>
          </a:xfrm>
        </p:spPr>
        <p:txBody>
          <a:bodyPr>
            <a:normAutofit/>
          </a:bodyPr>
          <a:lstStyle/>
          <a:p>
            <a:pPr>
              <a:buNone/>
            </a:pPr>
            <a:r>
              <a:rPr lang="en-US" sz="2400" dirty="0">
                <a:latin typeface="Arial Black" panose="020B0A04020102020204" pitchFamily="34" charset="0"/>
              </a:rPr>
              <a:t>Rights </a:t>
            </a:r>
            <a:r>
              <a:rPr lang="en-US" sz="2400" dirty="0">
                <a:latin typeface="Arial Black" pitchFamily="34" charset="0"/>
              </a:rPr>
              <a:t>that are so basic they cannot be taken away</a:t>
            </a:r>
          </a:p>
          <a:p>
            <a:pPr lvl="1"/>
            <a:r>
              <a:rPr lang="en-US" dirty="0">
                <a:solidFill>
                  <a:srgbClr val="FF0000"/>
                </a:solidFill>
                <a:latin typeface="Arial Black" pitchFamily="34" charset="0"/>
              </a:rPr>
              <a:t> John Locke - </a:t>
            </a:r>
            <a:r>
              <a:rPr lang="en-US" dirty="0">
                <a:solidFill>
                  <a:srgbClr val="FF0000"/>
                </a:solidFill>
                <a:latin typeface="Arial Black" pitchFamily="34" charset="0"/>
              </a:rPr>
              <a:t>LIFE,  LIBERTY,  PROPERTY </a:t>
            </a:r>
            <a:r>
              <a:rPr lang="en-US" dirty="0">
                <a:latin typeface="Arial Black" pitchFamily="34" charset="0"/>
              </a:rPr>
              <a:t>from </a:t>
            </a:r>
            <a:r>
              <a:rPr lang="en-US" i="1" dirty="0">
                <a:latin typeface="Arial Black" pitchFamily="34" charset="0"/>
              </a:rPr>
              <a:t>Second Treatise Concerning Civil Government</a:t>
            </a:r>
            <a:r>
              <a:rPr lang="en-US" dirty="0">
                <a:latin typeface="Arial Black" pitchFamily="34" charset="0"/>
              </a:rPr>
              <a:t> written in 1690</a:t>
            </a:r>
          </a:p>
          <a:p>
            <a:pPr lvl="1"/>
            <a:r>
              <a:rPr lang="en-US" dirty="0">
                <a:latin typeface="Arial Black" pitchFamily="34" charset="0"/>
              </a:rPr>
              <a:t> Advocated </a:t>
            </a:r>
            <a:r>
              <a:rPr lang="en-US" dirty="0">
                <a:solidFill>
                  <a:srgbClr val="FF0000"/>
                </a:solidFill>
                <a:latin typeface="Arial Black" pitchFamily="34" charset="0"/>
              </a:rPr>
              <a:t>Checks and Balances</a:t>
            </a:r>
          </a:p>
          <a:p>
            <a:pPr lvl="1"/>
            <a:r>
              <a:rPr lang="en-US" dirty="0">
                <a:latin typeface="Arial Black" pitchFamily="34" charset="0"/>
              </a:rPr>
              <a:t> Rule of Law</a:t>
            </a:r>
          </a:p>
          <a:p>
            <a:pPr lvl="1"/>
            <a:r>
              <a:rPr lang="en-US" dirty="0">
                <a:latin typeface="Arial Black" pitchFamily="34" charset="0"/>
              </a:rPr>
              <a:t> </a:t>
            </a:r>
            <a:r>
              <a:rPr lang="en-US" dirty="0">
                <a:solidFill>
                  <a:srgbClr val="FF0000"/>
                </a:solidFill>
                <a:latin typeface="Arial Black" pitchFamily="34" charset="0"/>
              </a:rPr>
              <a:t>Representative Government</a:t>
            </a:r>
            <a:endParaRPr lang="en-US" dirty="0">
              <a:solidFill>
                <a:srgbClr val="FF0000"/>
              </a:solidFill>
              <a:latin typeface="Arial Black" pitchFamily="34" charset="0"/>
            </a:endParaRPr>
          </a:p>
          <a:p>
            <a:pPr lvl="1"/>
            <a:r>
              <a:rPr lang="en-US" dirty="0">
                <a:latin typeface="Arial Black" pitchFamily="34" charset="0"/>
              </a:rPr>
              <a:t> </a:t>
            </a:r>
            <a:r>
              <a:rPr lang="en-US" dirty="0">
                <a:solidFill>
                  <a:srgbClr val="FF0000"/>
                </a:solidFill>
                <a:latin typeface="Arial Black" pitchFamily="34" charset="0"/>
              </a:rPr>
              <a:t>Declaration </a:t>
            </a:r>
            <a:r>
              <a:rPr lang="en-US" dirty="0">
                <a:solidFill>
                  <a:srgbClr val="FF0000"/>
                </a:solidFill>
                <a:latin typeface="Arial Black" pitchFamily="34" charset="0"/>
              </a:rPr>
              <a:t>of </a:t>
            </a:r>
            <a:r>
              <a:rPr lang="en-US" dirty="0">
                <a:solidFill>
                  <a:srgbClr val="FF0000"/>
                </a:solidFill>
                <a:latin typeface="Arial Black" pitchFamily="34" charset="0"/>
              </a:rPr>
              <a:t>Independence - </a:t>
            </a:r>
            <a:r>
              <a:rPr lang="en-US" dirty="0">
                <a:latin typeface="Arial Black" pitchFamily="34" charset="0"/>
              </a:rPr>
              <a:t>LIFE, LIBERTY, PURSUIT OF HAPPINESS</a:t>
            </a:r>
          </a:p>
        </p:txBody>
      </p:sp>
      <p:pic>
        <p:nvPicPr>
          <p:cNvPr id="4" name="Picture 3"/>
          <p:cNvPicPr>
            <a:picLocks noChangeAspect="1"/>
          </p:cNvPicPr>
          <p:nvPr/>
        </p:nvPicPr>
        <p:blipFill>
          <a:blip r:embed="rId2"/>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3245006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sz="3600" dirty="0">
                <a:latin typeface="Arial Black" pitchFamily="34" charset="0"/>
              </a:rPr>
              <a:t>Warm-Up 6SEP16</a:t>
            </a:r>
            <a:endParaRPr lang="en-US" sz="3600" dirty="0">
              <a:latin typeface="Arial Black" pitchFamily="34" charset="0"/>
            </a:endParaRPr>
          </a:p>
        </p:txBody>
      </p:sp>
      <p:sp>
        <p:nvSpPr>
          <p:cNvPr id="5" name="TextBox 4"/>
          <p:cNvSpPr txBox="1"/>
          <p:nvPr/>
        </p:nvSpPr>
        <p:spPr>
          <a:xfrm>
            <a:off x="1831975" y="1531939"/>
            <a:ext cx="8378825"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444501" y="1600201"/>
            <a:ext cx="99949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Black" panose="020B0A04020102020204" pitchFamily="34" charset="0"/>
              </a:rPr>
              <a:t>The slave trade route from West Africa to the West Indies and North America was called _____________.</a:t>
            </a:r>
          </a:p>
          <a:p>
            <a:pPr marL="285750" lvl="1" indent="-285750">
              <a:buFont typeface="Arial" panose="020B0604020202020204" pitchFamily="34" charset="0"/>
              <a:buChar char="•"/>
            </a:pPr>
            <a:r>
              <a:rPr lang="en-US" sz="2400" dirty="0">
                <a:solidFill>
                  <a:srgbClr val="FF0000"/>
                </a:solidFill>
                <a:latin typeface="Arial Black" panose="020B0A04020102020204" pitchFamily="34" charset="0"/>
              </a:rPr>
              <a:t>The Middle Passage</a:t>
            </a:r>
          </a:p>
          <a:p>
            <a:endParaRPr lang="en-US" sz="2400" dirty="0">
              <a:latin typeface="Arial Black" panose="020B0A04020102020204" pitchFamily="34" charset="0"/>
            </a:endParaRPr>
          </a:p>
          <a:p>
            <a:endParaRPr lang="en-US" sz="2400" dirty="0">
              <a:latin typeface="Arial Black" panose="020B0A04020102020204" pitchFamily="34" charset="0"/>
            </a:endParaRPr>
          </a:p>
          <a:p>
            <a:pPr marL="342900" indent="-342900">
              <a:buFont typeface="Arial" panose="020B0604020202020204" pitchFamily="34" charset="0"/>
              <a:buChar char="•"/>
            </a:pPr>
            <a:endParaRPr lang="en-US" sz="2400" dirty="0">
              <a:latin typeface="Arial Black" panose="020B0A04020102020204" pitchFamily="34" charset="0"/>
            </a:endParaRPr>
          </a:p>
          <a:p>
            <a:endParaRPr lang="en-US" sz="2400" dirty="0">
              <a:latin typeface="Arial Black" panose="020B0A04020102020204" pitchFamily="34" charset="0"/>
            </a:endParaRPr>
          </a:p>
          <a:p>
            <a:endParaRPr lang="en-US" sz="2400" dirty="0">
              <a:latin typeface="Arial Black" panose="020B0A04020102020204" pitchFamily="34" charset="0"/>
            </a:endParaRPr>
          </a:p>
        </p:txBody>
      </p:sp>
      <p:pic>
        <p:nvPicPr>
          <p:cNvPr id="2" name="Picture 1"/>
          <p:cNvPicPr>
            <a:picLocks noChangeAspect="1"/>
          </p:cNvPicPr>
          <p:nvPr/>
        </p:nvPicPr>
        <p:blipFill>
          <a:blip r:embed="rId2"/>
          <a:stretch>
            <a:fillRect/>
          </a:stretch>
        </p:blipFill>
        <p:spPr>
          <a:xfrm>
            <a:off x="9448800" y="43705"/>
            <a:ext cx="1127858" cy="1298561"/>
          </a:xfrm>
          <a:prstGeom prst="rect">
            <a:avLst/>
          </a:prstGeom>
        </p:spPr>
      </p:pic>
    </p:spTree>
    <p:extLst>
      <p:ext uri="{BB962C8B-B14F-4D97-AF65-F5344CB8AC3E}">
        <p14:creationId xmlns:p14="http://schemas.microsoft.com/office/powerpoint/2010/main" val="809535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Black" panose="020B0A04020102020204" pitchFamily="34" charset="0"/>
              </a:rPr>
              <a:t>Mayflower Compact </a:t>
            </a:r>
          </a:p>
        </p:txBody>
      </p:sp>
      <p:sp>
        <p:nvSpPr>
          <p:cNvPr id="3" name="Content Placeholder 2"/>
          <p:cNvSpPr>
            <a:spLocks noGrp="1"/>
          </p:cNvSpPr>
          <p:nvPr>
            <p:ph idx="1"/>
          </p:nvPr>
        </p:nvSpPr>
        <p:spPr>
          <a:xfrm>
            <a:off x="342900" y="2061471"/>
            <a:ext cx="5524501" cy="2910580"/>
          </a:xfrm>
        </p:spPr>
        <p:txBody>
          <a:bodyPr>
            <a:noAutofit/>
          </a:bodyPr>
          <a:lstStyle/>
          <a:p>
            <a:pPr>
              <a:buNone/>
            </a:pPr>
            <a:r>
              <a:rPr lang="en-US" sz="2400" dirty="0">
                <a:latin typeface="Arial Black" panose="020B0A04020102020204" pitchFamily="34" charset="0"/>
              </a:rPr>
              <a:t>Social </a:t>
            </a:r>
            <a:r>
              <a:rPr lang="en-US" sz="2400" dirty="0">
                <a:latin typeface="Arial Black" panose="020B0A04020102020204" pitchFamily="34" charset="0"/>
              </a:rPr>
              <a:t>Contract of the </a:t>
            </a:r>
            <a:r>
              <a:rPr lang="en-US" sz="2400" dirty="0">
                <a:solidFill>
                  <a:srgbClr val="FF0000"/>
                </a:solidFill>
                <a:latin typeface="Arial Black" panose="020B0A04020102020204" pitchFamily="34" charset="0"/>
              </a:rPr>
              <a:t>PILGRIMS</a:t>
            </a:r>
          </a:p>
          <a:p>
            <a:r>
              <a:rPr lang="en-US" sz="2400" dirty="0">
                <a:latin typeface="Arial Black" panose="020B0A04020102020204" pitchFamily="34" charset="0"/>
              </a:rPr>
              <a:t> Created </a:t>
            </a:r>
            <a:r>
              <a:rPr lang="en-US" sz="2400" dirty="0">
                <a:latin typeface="Arial Black" panose="020B0A04020102020204" pitchFamily="34" charset="0"/>
              </a:rPr>
              <a:t>in 1620</a:t>
            </a:r>
          </a:p>
          <a:p>
            <a:r>
              <a:rPr lang="en-US" sz="2400" dirty="0">
                <a:latin typeface="Arial Black" panose="020B0A04020102020204" pitchFamily="34" charset="0"/>
              </a:rPr>
              <a:t> Became </a:t>
            </a:r>
            <a:r>
              <a:rPr lang="en-US" sz="2400" dirty="0">
                <a:latin typeface="Arial Black" panose="020B0A04020102020204" pitchFamily="34" charset="0"/>
              </a:rPr>
              <a:t>the foundation of law at the </a:t>
            </a:r>
            <a:r>
              <a:rPr lang="en-US" sz="2400" dirty="0">
                <a:solidFill>
                  <a:srgbClr val="FF0000"/>
                </a:solidFill>
                <a:latin typeface="Arial Black" panose="020B0A04020102020204" pitchFamily="34" charset="0"/>
              </a:rPr>
              <a:t>Plymouth colony </a:t>
            </a:r>
            <a:r>
              <a:rPr lang="en-US" sz="2400" dirty="0">
                <a:latin typeface="Arial Black" panose="020B0A04020102020204" pitchFamily="34" charset="0"/>
              </a:rPr>
              <a:t>in Massachusetts </a:t>
            </a:r>
          </a:p>
          <a:p>
            <a:r>
              <a:rPr lang="en-US" sz="2400" b="1" dirty="0">
                <a:latin typeface="Arial Black" panose="020B0A04020102020204" pitchFamily="34" charset="0"/>
              </a:rPr>
              <a:t>Established the idea of </a:t>
            </a:r>
            <a:r>
              <a:rPr lang="en-US" sz="2400" b="1" dirty="0">
                <a:solidFill>
                  <a:srgbClr val="FF0000"/>
                </a:solidFill>
                <a:latin typeface="Arial Black" panose="020B0A04020102020204" pitchFamily="34" charset="0"/>
              </a:rPr>
              <a:t>self-government</a:t>
            </a:r>
            <a:r>
              <a:rPr lang="en-US" sz="2400" b="1" dirty="0">
                <a:latin typeface="Arial Black" panose="020B0A04020102020204" pitchFamily="34" charset="0"/>
              </a:rPr>
              <a:t> in the colonies </a:t>
            </a:r>
          </a:p>
        </p:txBody>
      </p:sp>
      <p:pic>
        <p:nvPicPr>
          <p:cNvPr id="4" name="Picture 3"/>
          <p:cNvPicPr>
            <a:picLocks noChangeAspect="1"/>
          </p:cNvPicPr>
          <p:nvPr/>
        </p:nvPicPr>
        <p:blipFill>
          <a:blip r:embed="rId2"/>
          <a:stretch>
            <a:fillRect/>
          </a:stretch>
        </p:blipFill>
        <p:spPr>
          <a:xfrm>
            <a:off x="6612759" y="1965668"/>
            <a:ext cx="4741041" cy="3162528"/>
          </a:xfrm>
          <a:prstGeom prst="rect">
            <a:avLst/>
          </a:prstGeom>
        </p:spPr>
      </p:pic>
      <p:pic>
        <p:nvPicPr>
          <p:cNvPr id="5" name="Picture 4"/>
          <p:cNvPicPr>
            <a:picLocks noChangeAspect="1"/>
          </p:cNvPicPr>
          <p:nvPr/>
        </p:nvPicPr>
        <p:blipFill>
          <a:blip r:embed="rId3"/>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4038566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2"/>
            <a:ext cx="8229600" cy="1219199"/>
          </a:xfrm>
        </p:spPr>
        <p:txBody>
          <a:bodyPr>
            <a:normAutofit fontScale="90000"/>
          </a:bodyPr>
          <a:lstStyle/>
          <a:p>
            <a:pPr algn="ctr"/>
            <a:r>
              <a:rPr lang="en-US" dirty="0">
                <a:latin typeface="Arial Black" panose="020B0A04020102020204" pitchFamily="34" charset="0"/>
              </a:rPr>
              <a:t>Maryland’s Acts of Toleration</a:t>
            </a:r>
          </a:p>
        </p:txBody>
      </p:sp>
      <p:sp>
        <p:nvSpPr>
          <p:cNvPr id="8" name="Rectangle 7"/>
          <p:cNvSpPr/>
          <p:nvPr/>
        </p:nvSpPr>
        <p:spPr>
          <a:xfrm>
            <a:off x="241300" y="1524001"/>
            <a:ext cx="10121900" cy="4154984"/>
          </a:xfrm>
          <a:prstGeom prst="rect">
            <a:avLst/>
          </a:prstGeom>
        </p:spPr>
        <p:txBody>
          <a:bodyPr wrap="square">
            <a:spAutoFit/>
          </a:bodyPr>
          <a:lstStyle/>
          <a:p>
            <a:pPr>
              <a:buSzPct val="70000"/>
              <a:buFont typeface="Wingdings" pitchFamily="2" charset="2"/>
              <a:buChar char="§"/>
            </a:pPr>
            <a:r>
              <a:rPr lang="en-US" sz="2400" dirty="0">
                <a:solidFill>
                  <a:srgbClr val="FF0000"/>
                </a:solidFill>
                <a:latin typeface="Arial Black" panose="020B0A04020102020204" pitchFamily="34" charset="0"/>
                <a:ea typeface="Calibri"/>
                <a:cs typeface="Calibri"/>
                <a:sym typeface="Calibri"/>
              </a:rPr>
              <a:t> Lord </a:t>
            </a:r>
            <a:r>
              <a:rPr lang="en-US" sz="2400" dirty="0">
                <a:solidFill>
                  <a:srgbClr val="FF0000"/>
                </a:solidFill>
                <a:latin typeface="Arial Black" panose="020B0A04020102020204" pitchFamily="34" charset="0"/>
                <a:ea typeface="Calibri"/>
                <a:cs typeface="Calibri"/>
                <a:sym typeface="Calibri"/>
              </a:rPr>
              <a:t>Baltimore </a:t>
            </a:r>
            <a:r>
              <a:rPr lang="en-US" sz="2400" dirty="0">
                <a:solidFill>
                  <a:schemeClr val="dk1"/>
                </a:solidFill>
                <a:latin typeface="Arial Black" panose="020B0A04020102020204" pitchFamily="34" charset="0"/>
                <a:ea typeface="Calibri"/>
                <a:cs typeface="Calibri"/>
                <a:sym typeface="Calibri"/>
              </a:rPr>
              <a:t>was granted a charter in the New World and founded a colony for Catholics.</a:t>
            </a:r>
          </a:p>
          <a:p>
            <a:pPr lvl="0">
              <a:buSzPct val="70000"/>
              <a:buFont typeface="Wingdings" panose="05000000000000000000" pitchFamily="2" charset="2"/>
              <a:buChar char="Ø"/>
            </a:pPr>
            <a:endParaRPr lang="en-US" sz="2400" dirty="0">
              <a:solidFill>
                <a:schemeClr val="dk1"/>
              </a:solidFill>
              <a:latin typeface="Arial Black" panose="020B0A04020102020204" pitchFamily="34" charset="0"/>
              <a:ea typeface="Calibri"/>
              <a:cs typeface="Calibri"/>
              <a:sym typeface="Calibri"/>
            </a:endParaRPr>
          </a:p>
          <a:p>
            <a:pPr>
              <a:buSzPct val="70000"/>
              <a:buFont typeface="Wingdings" pitchFamily="2" charset="2"/>
              <a:buChar char="§"/>
            </a:pPr>
            <a:r>
              <a:rPr lang="en-US" sz="2400" dirty="0">
                <a:solidFill>
                  <a:schemeClr val="dk1"/>
                </a:solidFill>
                <a:latin typeface="Arial Black" panose="020B0A04020102020204" pitchFamily="34" charset="0"/>
                <a:ea typeface="Calibri"/>
                <a:cs typeface="Calibri"/>
                <a:sym typeface="Calibri"/>
              </a:rPr>
              <a:t> England </a:t>
            </a:r>
            <a:r>
              <a:rPr lang="en-US" sz="2400" dirty="0">
                <a:solidFill>
                  <a:schemeClr val="dk1"/>
                </a:solidFill>
                <a:latin typeface="Arial Black" panose="020B0A04020102020204" pitchFamily="34" charset="0"/>
                <a:ea typeface="Calibri"/>
                <a:cs typeface="Calibri"/>
                <a:sym typeface="Calibri"/>
              </a:rPr>
              <a:t>was a protestant nation and </a:t>
            </a:r>
            <a:r>
              <a:rPr lang="en-US" sz="2400" dirty="0">
                <a:solidFill>
                  <a:srgbClr val="FF0000"/>
                </a:solidFill>
                <a:latin typeface="Arial Black" panose="020B0A04020102020204" pitchFamily="34" charset="0"/>
                <a:ea typeface="Calibri"/>
                <a:cs typeface="Calibri"/>
                <a:sym typeface="Calibri"/>
              </a:rPr>
              <a:t>Catholics were not welcomed.</a:t>
            </a:r>
          </a:p>
          <a:p>
            <a:pPr lvl="0">
              <a:buSzPct val="70000"/>
              <a:buFont typeface="Wingdings" panose="05000000000000000000" pitchFamily="2" charset="2"/>
              <a:buChar char="Ø"/>
            </a:pPr>
            <a:endParaRPr lang="en-US" sz="2400" dirty="0">
              <a:solidFill>
                <a:schemeClr val="dk1"/>
              </a:solidFill>
              <a:latin typeface="Arial Black" panose="020B0A04020102020204" pitchFamily="34" charset="0"/>
              <a:ea typeface="Calibri"/>
              <a:cs typeface="Calibri"/>
              <a:sym typeface="Calibri"/>
            </a:endParaRPr>
          </a:p>
          <a:p>
            <a:pPr>
              <a:buSzPct val="70000"/>
              <a:buFont typeface="Wingdings" pitchFamily="2" charset="2"/>
              <a:buChar char="§"/>
            </a:pPr>
            <a:r>
              <a:rPr lang="en-US" sz="2400" dirty="0">
                <a:solidFill>
                  <a:schemeClr val="dk1"/>
                </a:solidFill>
                <a:latin typeface="Arial Black" panose="020B0A04020102020204" pitchFamily="34" charset="0"/>
                <a:ea typeface="Calibri"/>
                <a:cs typeface="Calibri"/>
                <a:sym typeface="Calibri"/>
              </a:rPr>
              <a:t>In 1649, the Maryland legislature passed the </a:t>
            </a:r>
            <a:r>
              <a:rPr lang="en-US" sz="2400" dirty="0">
                <a:solidFill>
                  <a:srgbClr val="FF0000"/>
                </a:solidFill>
                <a:latin typeface="Arial Black" panose="020B0A04020102020204" pitchFamily="34" charset="0"/>
                <a:ea typeface="Calibri"/>
                <a:cs typeface="Calibri"/>
                <a:sym typeface="Calibri"/>
              </a:rPr>
              <a:t>Acts of Toleration </a:t>
            </a:r>
            <a:r>
              <a:rPr lang="en-US" sz="2400" dirty="0">
                <a:solidFill>
                  <a:schemeClr val="dk1"/>
                </a:solidFill>
                <a:latin typeface="Arial Black" panose="020B0A04020102020204" pitchFamily="34" charset="0"/>
                <a:ea typeface="Calibri"/>
                <a:cs typeface="Calibri"/>
                <a:sym typeface="Calibri"/>
              </a:rPr>
              <a:t>which allowed </a:t>
            </a:r>
            <a:r>
              <a:rPr lang="en-US" sz="2400" b="1" dirty="0">
                <a:solidFill>
                  <a:schemeClr val="dk1"/>
                </a:solidFill>
                <a:latin typeface="Arial Black" panose="020B0A04020102020204" pitchFamily="34" charset="0"/>
                <a:ea typeface="Calibri"/>
                <a:cs typeface="Calibri"/>
                <a:sym typeface="Calibri"/>
              </a:rPr>
              <a:t>both Protestant and Catholics to freely practice their religion</a:t>
            </a:r>
            <a:r>
              <a:rPr lang="en-US" sz="2400" dirty="0">
                <a:solidFill>
                  <a:schemeClr val="dk1"/>
                </a:solidFill>
                <a:latin typeface="Arial Black" panose="020B0A04020102020204" pitchFamily="34" charset="0"/>
                <a:ea typeface="Calibri"/>
                <a:cs typeface="Calibri"/>
                <a:sym typeface="Calibri"/>
              </a:rPr>
              <a:t>.  This was a </a:t>
            </a:r>
            <a:r>
              <a:rPr lang="en-US" sz="2400" dirty="0">
                <a:solidFill>
                  <a:srgbClr val="FF0000"/>
                </a:solidFill>
                <a:latin typeface="Arial Black" panose="020B0A04020102020204" pitchFamily="34" charset="0"/>
                <a:ea typeface="Calibri"/>
                <a:cs typeface="Calibri"/>
                <a:sym typeface="Calibri"/>
              </a:rPr>
              <a:t>major milestone </a:t>
            </a:r>
            <a:r>
              <a:rPr lang="en-US" sz="2400" dirty="0">
                <a:solidFill>
                  <a:schemeClr val="dk1"/>
                </a:solidFill>
                <a:latin typeface="Arial Black" panose="020B0A04020102020204" pitchFamily="34" charset="0"/>
                <a:ea typeface="Calibri"/>
                <a:cs typeface="Calibri"/>
                <a:sym typeface="Calibri"/>
              </a:rPr>
              <a:t>for religious freedom in </a:t>
            </a:r>
            <a:r>
              <a:rPr lang="en-US" sz="2400" dirty="0">
                <a:solidFill>
                  <a:schemeClr val="dk1"/>
                </a:solidFill>
                <a:latin typeface="Arial Black" panose="020B0A04020102020204" pitchFamily="34" charset="0"/>
                <a:ea typeface="Calibri"/>
                <a:cs typeface="Calibri"/>
                <a:sym typeface="Calibri"/>
              </a:rPr>
              <a:t>America</a:t>
            </a:r>
          </a:p>
          <a:p>
            <a:pPr>
              <a:buSzPct val="70000"/>
            </a:pPr>
            <a:endParaRPr lang="en-US" sz="2400" dirty="0">
              <a:solidFill>
                <a:srgbClr val="FF0000"/>
              </a:solidFill>
              <a:latin typeface="Arial Black" panose="020B0A04020102020204" pitchFamily="34" charset="0"/>
              <a:ea typeface="Calibri"/>
              <a:cs typeface="Calibri"/>
              <a:sym typeface="Calibri"/>
            </a:endParaRPr>
          </a:p>
        </p:txBody>
      </p:sp>
      <p:pic>
        <p:nvPicPr>
          <p:cNvPr id="4" name="Picture 3"/>
          <p:cNvPicPr>
            <a:picLocks noChangeAspect="1"/>
          </p:cNvPicPr>
          <p:nvPr/>
        </p:nvPicPr>
        <p:blipFill>
          <a:blip r:embed="rId2"/>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2375488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2"/>
            <a:ext cx="8229600" cy="1219199"/>
          </a:xfrm>
        </p:spPr>
        <p:txBody>
          <a:bodyPr>
            <a:normAutofit fontScale="90000"/>
          </a:bodyPr>
          <a:lstStyle/>
          <a:p>
            <a:pPr algn="ctr"/>
            <a:r>
              <a:rPr lang="en-US" dirty="0">
                <a:latin typeface="Arial Black" panose="020B0A04020102020204" pitchFamily="34" charset="0"/>
              </a:rPr>
              <a:t>Seeds of the 1</a:t>
            </a:r>
            <a:r>
              <a:rPr lang="en-US" baseline="30000" dirty="0">
                <a:latin typeface="Arial Black" panose="020B0A04020102020204" pitchFamily="34" charset="0"/>
              </a:rPr>
              <a:t>st</a:t>
            </a:r>
            <a:r>
              <a:rPr lang="en-US" dirty="0">
                <a:latin typeface="Arial Black" panose="020B0A04020102020204" pitchFamily="34" charset="0"/>
              </a:rPr>
              <a:t> Amendment</a:t>
            </a:r>
            <a:endParaRPr lang="en-US" dirty="0">
              <a:latin typeface="Arial Black" panose="020B0A04020102020204" pitchFamily="34" charset="0"/>
            </a:endParaRPr>
          </a:p>
        </p:txBody>
      </p:sp>
      <p:sp>
        <p:nvSpPr>
          <p:cNvPr id="5" name="TextBox 4"/>
          <p:cNvSpPr txBox="1"/>
          <p:nvPr/>
        </p:nvSpPr>
        <p:spPr>
          <a:xfrm>
            <a:off x="736600" y="1600200"/>
            <a:ext cx="9474200" cy="3785652"/>
          </a:xfrm>
          <a:prstGeom prst="rect">
            <a:avLst/>
          </a:prstGeom>
          <a:noFill/>
        </p:spPr>
        <p:txBody>
          <a:bodyPr wrap="square" rtlCol="0">
            <a:spAutoFit/>
          </a:bodyPr>
          <a:lstStyle/>
          <a:p>
            <a:r>
              <a:rPr lang="en-US" sz="2400" dirty="0">
                <a:solidFill>
                  <a:srgbClr val="FF0000"/>
                </a:solidFill>
                <a:latin typeface="Arial Black" panose="020B0A04020102020204" pitchFamily="34" charset="0"/>
              </a:rPr>
              <a:t>John Paul Zenger </a:t>
            </a:r>
            <a:r>
              <a:rPr lang="en-US" sz="2400" i="1" dirty="0">
                <a:latin typeface="Arial Black" panose="020B0A04020102020204" pitchFamily="34" charset="0"/>
              </a:rPr>
              <a:t>The New York Weekly </a:t>
            </a:r>
            <a:r>
              <a:rPr lang="en-US" sz="2400" i="1" dirty="0">
                <a:latin typeface="Arial Black" panose="020B0A04020102020204" pitchFamily="34" charset="0"/>
              </a:rPr>
              <a:t>Journal</a:t>
            </a:r>
            <a:r>
              <a:rPr lang="en-US" sz="2400" dirty="0">
                <a:latin typeface="Arial Black" panose="020B0A04020102020204" pitchFamily="34" charset="0"/>
              </a:rPr>
              <a:t>. The </a:t>
            </a:r>
            <a:r>
              <a:rPr lang="en-US" sz="2400" dirty="0">
                <a:latin typeface="Arial Black" panose="020B0A04020102020204" pitchFamily="34" charset="0"/>
              </a:rPr>
              <a:t>first generation of American editors discovered readers loved it when they criticized the local governor; the governors discovered they could shut down the newspapers. The most dramatic confrontation came in </a:t>
            </a:r>
            <a:r>
              <a:rPr lang="en-US" sz="2400" dirty="0">
                <a:solidFill>
                  <a:srgbClr val="FF0000"/>
                </a:solidFill>
                <a:latin typeface="Arial Black" panose="020B0A04020102020204" pitchFamily="34" charset="0"/>
              </a:rPr>
              <a:t>New York in 1734</a:t>
            </a:r>
            <a:r>
              <a:rPr lang="en-US" sz="2400" dirty="0">
                <a:latin typeface="Arial Black" panose="020B0A04020102020204" pitchFamily="34" charset="0"/>
              </a:rPr>
              <a:t>, where the governor brought Zenger to </a:t>
            </a:r>
            <a:r>
              <a:rPr lang="en-US" sz="2400" dirty="0">
                <a:solidFill>
                  <a:srgbClr val="FF0000"/>
                </a:solidFill>
                <a:latin typeface="Arial Black" panose="020B0A04020102020204" pitchFamily="34" charset="0"/>
              </a:rPr>
              <a:t>trial for criminal libel </a:t>
            </a:r>
            <a:r>
              <a:rPr lang="en-US" sz="2400" dirty="0">
                <a:latin typeface="Arial Black" panose="020B0A04020102020204" pitchFamily="34" charset="0"/>
              </a:rPr>
              <a:t>after the publication of satirical attacks. The</a:t>
            </a:r>
            <a:r>
              <a:rPr lang="en-US" sz="2400" dirty="0">
                <a:solidFill>
                  <a:srgbClr val="FF0000"/>
                </a:solidFill>
                <a:latin typeface="Arial Black" panose="020B0A04020102020204" pitchFamily="34" charset="0"/>
              </a:rPr>
              <a:t> jury acquitted Zenger</a:t>
            </a:r>
            <a:r>
              <a:rPr lang="en-US" sz="2400" dirty="0">
                <a:latin typeface="Arial Black" panose="020B0A04020102020204" pitchFamily="34" charset="0"/>
              </a:rPr>
              <a:t>, who became the iconic American hero for </a:t>
            </a:r>
            <a:r>
              <a:rPr lang="en-US" sz="2400" dirty="0">
                <a:solidFill>
                  <a:srgbClr val="FF0000"/>
                </a:solidFill>
                <a:latin typeface="Arial Black" panose="020B0A04020102020204" pitchFamily="34" charset="0"/>
              </a:rPr>
              <a:t>freedom of the press</a:t>
            </a:r>
            <a:r>
              <a:rPr lang="en-US" sz="2400" dirty="0">
                <a:latin typeface="Arial Black" panose="020B0A04020102020204" pitchFamily="34" charset="0"/>
              </a:rPr>
              <a:t>.</a:t>
            </a:r>
            <a:endParaRPr lang="en-US" sz="24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2856023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smtClean="0">
                <a:latin typeface="Arial Black" pitchFamily="34" charset="0"/>
              </a:rPr>
              <a:t>Warm-Up 25 OCT 16</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584200" y="1371601"/>
            <a:ext cx="10515600" cy="6247864"/>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latin typeface="Arial Black" pitchFamily="34" charset="0"/>
              </a:rPr>
              <a:t>What three reasons did George III give for issuing the Proclamation of 1763?</a:t>
            </a:r>
          </a:p>
          <a:p>
            <a:pPr marL="1028700" lvl="1" indent="-571500">
              <a:buFont typeface="Arial" panose="020B0604020202020204" pitchFamily="34" charset="0"/>
              <a:buChar char="•"/>
            </a:pPr>
            <a:r>
              <a:rPr lang="en-US" sz="2800" dirty="0" smtClean="0">
                <a:solidFill>
                  <a:srgbClr val="FF0000"/>
                </a:solidFill>
                <a:latin typeface="Arial Black" pitchFamily="34" charset="0"/>
              </a:rPr>
              <a:t>The border was too long to defend and it would cost too much</a:t>
            </a:r>
          </a:p>
          <a:p>
            <a:pPr marL="1028700" lvl="1" indent="-571500">
              <a:buFont typeface="Arial" panose="020B0604020202020204" pitchFamily="34" charset="0"/>
              <a:buChar char="•"/>
            </a:pPr>
            <a:r>
              <a:rPr lang="en-US" sz="2800" dirty="0" smtClean="0">
                <a:solidFill>
                  <a:srgbClr val="FF0000"/>
                </a:solidFill>
                <a:latin typeface="Arial Black" pitchFamily="34" charset="0"/>
              </a:rPr>
              <a:t>Great Britain was broke</a:t>
            </a:r>
          </a:p>
          <a:p>
            <a:pPr marL="1028700" lvl="1" indent="-571500">
              <a:buFont typeface="Arial" panose="020B0604020202020204" pitchFamily="34" charset="0"/>
              <a:buChar char="•"/>
            </a:pPr>
            <a:r>
              <a:rPr lang="en-US" sz="2800" dirty="0" smtClean="0">
                <a:solidFill>
                  <a:srgbClr val="FF0000"/>
                </a:solidFill>
                <a:latin typeface="Arial Black" pitchFamily="34" charset="0"/>
              </a:rPr>
              <a:t>Great Britain still had a lucrative fur trade with the Indians</a:t>
            </a:r>
          </a:p>
          <a:p>
            <a:pPr marL="571500" indent="-571500">
              <a:buFont typeface="Arial" panose="020B0604020202020204" pitchFamily="34" charset="0"/>
              <a:buChar char="•"/>
            </a:pPr>
            <a:r>
              <a:rPr lang="en-US" sz="2800" dirty="0" smtClean="0">
                <a:latin typeface="Arial Black" pitchFamily="34" charset="0"/>
              </a:rPr>
              <a:t>How did Great Britain propose to pay off the debt incurred from the French-Indian War?</a:t>
            </a:r>
          </a:p>
          <a:p>
            <a:pPr marL="1028700" lvl="1" indent="-571500">
              <a:buFont typeface="Arial" panose="020B0604020202020204" pitchFamily="34" charset="0"/>
              <a:buChar char="•"/>
            </a:pPr>
            <a:r>
              <a:rPr lang="en-US" sz="2800" dirty="0">
                <a:solidFill>
                  <a:srgbClr val="FF0000"/>
                </a:solidFill>
                <a:latin typeface="Arial Black" pitchFamily="34" charset="0"/>
              </a:rPr>
              <a:t>Series of revenue-raising taxes levied against the colonies</a:t>
            </a:r>
          </a:p>
          <a:p>
            <a:pPr marL="571500" indent="-571500">
              <a:buFont typeface="Arial" panose="020B0604020202020204" pitchFamily="34" charset="0"/>
              <a:buChar char="•"/>
            </a:pPr>
            <a:endParaRPr lang="en-US" sz="2800" dirty="0">
              <a:latin typeface="Arial Black" pitchFamily="34" charset="0"/>
            </a:endParaRPr>
          </a:p>
          <a:p>
            <a:endParaRPr lang="en-US" sz="2800" dirty="0">
              <a:latin typeface="Arial Black" pitchFamily="34" charset="0"/>
            </a:endParaRPr>
          </a:p>
          <a:p>
            <a:endParaRPr lang="en-US" sz="3600" dirty="0">
              <a:latin typeface="Arial Black" pitchFamily="34" charset="0"/>
            </a:endParaRPr>
          </a:p>
        </p:txBody>
      </p:sp>
    </p:spTree>
    <p:extLst>
      <p:ext uri="{BB962C8B-B14F-4D97-AF65-F5344CB8AC3E}">
        <p14:creationId xmlns:p14="http://schemas.microsoft.com/office/powerpoint/2010/main" val="528277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2"/>
            <a:ext cx="8229600" cy="1219199"/>
          </a:xfrm>
        </p:spPr>
        <p:txBody>
          <a:bodyPr/>
          <a:lstStyle/>
          <a:p>
            <a:pPr algn="ctr"/>
            <a:r>
              <a:rPr lang="en-US" dirty="0">
                <a:latin typeface="Arial Black" panose="020B0A04020102020204" pitchFamily="34" charset="0"/>
              </a:rPr>
              <a:t>Colonial Indian Wars</a:t>
            </a:r>
            <a:endParaRPr lang="en-US" dirty="0">
              <a:latin typeface="Arial Black" panose="020B0A04020102020204" pitchFamily="34" charset="0"/>
            </a:endParaRPr>
          </a:p>
        </p:txBody>
      </p:sp>
      <p:sp>
        <p:nvSpPr>
          <p:cNvPr id="5" name="TextBox 4"/>
          <p:cNvSpPr txBox="1"/>
          <p:nvPr/>
        </p:nvSpPr>
        <p:spPr>
          <a:xfrm>
            <a:off x="2133600" y="1600200"/>
            <a:ext cx="8077200" cy="2308324"/>
          </a:xfrm>
          <a:prstGeom prst="rect">
            <a:avLst/>
          </a:prstGeom>
          <a:noFill/>
        </p:spPr>
        <p:txBody>
          <a:bodyPr wrap="square" rtlCol="0">
            <a:spAutoFit/>
          </a:bodyPr>
          <a:lstStyle/>
          <a:p>
            <a:r>
              <a:rPr lang="en-US" sz="2400" dirty="0">
                <a:latin typeface="Arial Black" panose="020B0A04020102020204" pitchFamily="34" charset="0"/>
              </a:rPr>
              <a:t>1</a:t>
            </a:r>
            <a:r>
              <a:rPr lang="en-US" sz="2400" baseline="30000" dirty="0">
                <a:latin typeface="Arial Black" panose="020B0A04020102020204" pitchFamily="34" charset="0"/>
              </a:rPr>
              <a:t>st</a:t>
            </a:r>
            <a:r>
              <a:rPr lang="en-US" sz="2400" dirty="0">
                <a:latin typeface="Arial Black" panose="020B0A04020102020204" pitchFamily="34" charset="0"/>
              </a:rPr>
              <a:t> Powhatan War (1610-1614)</a:t>
            </a:r>
          </a:p>
          <a:p>
            <a:r>
              <a:rPr lang="en-US" sz="2400" dirty="0">
                <a:latin typeface="Arial Black" panose="020B0A04020102020204" pitchFamily="34" charset="0"/>
              </a:rPr>
              <a:t>WHAT CAUSED IT? </a:t>
            </a:r>
            <a:r>
              <a:rPr lang="en-US" sz="2400" dirty="0">
                <a:solidFill>
                  <a:srgbClr val="FF0000"/>
                </a:solidFill>
                <a:latin typeface="Arial Black" panose="020B0A04020102020204" pitchFamily="34" charset="0"/>
              </a:rPr>
              <a:t>Lord De La Warr </a:t>
            </a:r>
            <a:r>
              <a:rPr lang="en-US" sz="2400" dirty="0">
                <a:latin typeface="Arial Black" panose="020B0A04020102020204" pitchFamily="34" charset="0"/>
              </a:rPr>
              <a:t>and other English leaders were seeking additional land</a:t>
            </a:r>
          </a:p>
          <a:p>
            <a:endParaRPr lang="en-US" sz="2400" dirty="0">
              <a:latin typeface="Arial Black" panose="020B0A04020102020204" pitchFamily="34" charset="0"/>
            </a:endParaRPr>
          </a:p>
          <a:p>
            <a:r>
              <a:rPr lang="en-US" sz="2400" dirty="0">
                <a:latin typeface="Arial Black" panose="020B0A04020102020204" pitchFamily="34" charset="0"/>
              </a:rPr>
              <a:t>OUTCOME? Powhatan’s daughter,</a:t>
            </a:r>
            <a:r>
              <a:rPr lang="en-US" sz="2400" dirty="0">
                <a:solidFill>
                  <a:srgbClr val="FF0000"/>
                </a:solidFill>
                <a:latin typeface="Arial Black" panose="020B0A04020102020204" pitchFamily="34" charset="0"/>
              </a:rPr>
              <a:t> Pocahontas </a:t>
            </a:r>
            <a:r>
              <a:rPr lang="en-US" sz="2400" dirty="0">
                <a:latin typeface="Arial Black" panose="020B0A04020102020204" pitchFamily="34" charset="0"/>
              </a:rPr>
              <a:t>marries John Rolfe to signal a truce </a:t>
            </a:r>
            <a:endParaRPr lang="en-US" sz="24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3438445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219199"/>
          </a:xfrm>
        </p:spPr>
        <p:txBody>
          <a:bodyPr/>
          <a:lstStyle/>
          <a:p>
            <a:pPr algn="ctr"/>
            <a:r>
              <a:rPr lang="en-US" dirty="0">
                <a:latin typeface="Arial Black" panose="020B0A04020102020204" pitchFamily="34" charset="0"/>
              </a:rPr>
              <a:t>Colonial Indian Wars</a:t>
            </a:r>
            <a:endParaRPr lang="en-US" dirty="0">
              <a:latin typeface="Arial Black" panose="020B0A04020102020204" pitchFamily="34" charset="0"/>
            </a:endParaRPr>
          </a:p>
        </p:txBody>
      </p:sp>
      <p:sp>
        <p:nvSpPr>
          <p:cNvPr id="5" name="TextBox 4"/>
          <p:cNvSpPr txBox="1"/>
          <p:nvPr/>
        </p:nvSpPr>
        <p:spPr>
          <a:xfrm>
            <a:off x="673100" y="1143001"/>
            <a:ext cx="9537700" cy="5632311"/>
          </a:xfrm>
          <a:prstGeom prst="rect">
            <a:avLst/>
          </a:prstGeom>
          <a:noFill/>
        </p:spPr>
        <p:txBody>
          <a:bodyPr wrap="square" rtlCol="0">
            <a:spAutoFit/>
          </a:bodyPr>
          <a:lstStyle/>
          <a:p>
            <a:r>
              <a:rPr lang="en-US" sz="2400" b="1" dirty="0">
                <a:solidFill>
                  <a:srgbClr val="FF0000"/>
                </a:solidFill>
                <a:latin typeface="Arial Black" panose="020B0A04020102020204" pitchFamily="34" charset="0"/>
              </a:rPr>
              <a:t>King Philip’s War</a:t>
            </a:r>
          </a:p>
          <a:p>
            <a:r>
              <a:rPr lang="en-US" sz="2400" b="1" dirty="0">
                <a:solidFill>
                  <a:srgbClr val="FF0000"/>
                </a:solidFill>
                <a:latin typeface="Arial Black" panose="020B0A04020102020204" pitchFamily="34" charset="0"/>
              </a:rPr>
              <a:t>Who: The New Englanders, the Wampanoag's, the Narragansett's, and other Native American Indian tribes</a:t>
            </a:r>
          </a:p>
          <a:p>
            <a:r>
              <a:rPr lang="en-US" sz="2400" b="1" dirty="0">
                <a:latin typeface="Arial Black" panose="020B0A04020102020204" pitchFamily="34" charset="0"/>
              </a:rPr>
              <a:t>What: Conflict between the New Englanders and the nearby Native American Indians sparked by the English encroachment on native land</a:t>
            </a:r>
          </a:p>
          <a:p>
            <a:r>
              <a:rPr lang="en-US" sz="2400" b="1" dirty="0">
                <a:latin typeface="Arial Black" panose="020B0A04020102020204" pitchFamily="34" charset="0"/>
              </a:rPr>
              <a:t>When: 1675-1676</a:t>
            </a:r>
          </a:p>
          <a:p>
            <a:r>
              <a:rPr lang="en-US" sz="2400" b="1" dirty="0">
                <a:latin typeface="Arial Black" panose="020B0A04020102020204" pitchFamily="34" charset="0"/>
              </a:rPr>
              <a:t>Where: New England Colonies</a:t>
            </a:r>
          </a:p>
          <a:p>
            <a:r>
              <a:rPr lang="en-US" sz="2400" b="1" dirty="0">
                <a:latin typeface="Arial Black" panose="020B0A04020102020204" pitchFamily="34" charset="0"/>
              </a:rPr>
              <a:t>Why: New England colonists were running out of land, hence land prices were going up.  Poorer citizens disliked this and wanted to expand into native land as it was cheaper</a:t>
            </a:r>
            <a:r>
              <a:rPr lang="en-US" sz="2400" dirty="0">
                <a:latin typeface="Arial Black" panose="020B0A04020102020204" pitchFamily="34" charset="0"/>
              </a:rPr>
              <a:t>.</a:t>
            </a:r>
          </a:p>
          <a:p>
            <a:r>
              <a:rPr lang="en-US" sz="2400" b="1" dirty="0">
                <a:solidFill>
                  <a:srgbClr val="FF0000"/>
                </a:solidFill>
                <a:latin typeface="Arial Black" panose="020B0A04020102020204" pitchFamily="34" charset="0"/>
              </a:rPr>
              <a:t>Outcome: Extermination of Indians in New England, undeterred expansion</a:t>
            </a:r>
          </a:p>
          <a:p>
            <a:r>
              <a:rPr lang="en-US" sz="2400" dirty="0">
                <a:solidFill>
                  <a:srgbClr val="FF0000"/>
                </a:solidFill>
                <a:latin typeface="Arial Black" panose="020B0A04020102020204" pitchFamily="34" charset="0"/>
              </a:rPr>
              <a:t>  </a:t>
            </a:r>
            <a:endParaRPr lang="en-US" sz="2400" dirty="0">
              <a:solidFill>
                <a:srgbClr val="FF0000"/>
              </a:solidFill>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4258285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1219199"/>
          </a:xfrm>
        </p:spPr>
        <p:txBody>
          <a:bodyPr/>
          <a:lstStyle/>
          <a:p>
            <a:pPr algn="ctr"/>
            <a:r>
              <a:rPr lang="en-US" dirty="0">
                <a:latin typeface="Arial Black" panose="020B0A04020102020204" pitchFamily="34" charset="0"/>
              </a:rPr>
              <a:t>Colonial Indian Wars</a:t>
            </a:r>
            <a:endParaRPr lang="en-US" dirty="0">
              <a:latin typeface="Arial Black" panose="020B0A04020102020204" pitchFamily="34" charset="0"/>
            </a:endParaRPr>
          </a:p>
        </p:txBody>
      </p:sp>
      <p:sp>
        <p:nvSpPr>
          <p:cNvPr id="5" name="TextBox 4"/>
          <p:cNvSpPr txBox="1"/>
          <p:nvPr/>
        </p:nvSpPr>
        <p:spPr>
          <a:xfrm>
            <a:off x="596900" y="1295400"/>
            <a:ext cx="9613900" cy="2677656"/>
          </a:xfrm>
          <a:prstGeom prst="rect">
            <a:avLst/>
          </a:prstGeom>
          <a:noFill/>
        </p:spPr>
        <p:txBody>
          <a:bodyPr wrap="square" rtlCol="0">
            <a:spAutoFit/>
          </a:bodyPr>
          <a:lstStyle/>
          <a:p>
            <a:r>
              <a:rPr lang="en-US" sz="2400" dirty="0">
                <a:solidFill>
                  <a:srgbClr val="FF0000"/>
                </a:solidFill>
                <a:latin typeface="Arial Black" panose="020B0A04020102020204" pitchFamily="34" charset="0"/>
              </a:rPr>
              <a:t>Queen Anne’s War:</a:t>
            </a:r>
          </a:p>
          <a:p>
            <a:r>
              <a:rPr lang="en-US" sz="2400" dirty="0">
                <a:latin typeface="Arial Black" panose="020B0A04020102020204" pitchFamily="34" charset="0"/>
              </a:rPr>
              <a:t>WHAT CAUSED IT? Colonial version of the War of Spanish Succession (1702-1713) </a:t>
            </a:r>
            <a:r>
              <a:rPr lang="en-US" sz="2400" dirty="0">
                <a:solidFill>
                  <a:srgbClr val="FF0000"/>
                </a:solidFill>
                <a:latin typeface="Arial Black" panose="020B0A04020102020204" pitchFamily="34" charset="0"/>
              </a:rPr>
              <a:t>(England, Germany and the Netherlands vs. Spain and France to control trade in the New England region</a:t>
            </a:r>
            <a:endParaRPr lang="en-US" sz="2400" dirty="0">
              <a:solidFill>
                <a:srgbClr val="FF0000"/>
              </a:solidFill>
              <a:latin typeface="Arial Black" panose="020B0A04020102020204" pitchFamily="34" charset="0"/>
            </a:endParaRPr>
          </a:p>
          <a:p>
            <a:r>
              <a:rPr lang="en-US" sz="2400" b="1" dirty="0">
                <a:latin typeface="Arial Black" panose="020B0A04020102020204" pitchFamily="34" charset="0"/>
              </a:rPr>
              <a:t> </a:t>
            </a:r>
          </a:p>
          <a:p>
            <a:r>
              <a:rPr lang="en-US" sz="2400" dirty="0">
                <a:latin typeface="Arial Black" panose="020B0A04020102020204" pitchFamily="34" charset="0"/>
              </a:rPr>
              <a:t>  </a:t>
            </a:r>
            <a:endParaRPr lang="en-US" sz="24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2648932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2"/>
            <a:ext cx="8229600" cy="1219199"/>
          </a:xfrm>
        </p:spPr>
        <p:txBody>
          <a:bodyPr>
            <a:normAutofit/>
          </a:bodyPr>
          <a:lstStyle/>
          <a:p>
            <a:pPr algn="ctr"/>
            <a:r>
              <a:rPr lang="en-US" dirty="0" smtClean="0">
                <a:latin typeface="Arial Black" panose="020B0A04020102020204" pitchFamily="34" charset="0"/>
              </a:rPr>
              <a:t>English Bill of Rights</a:t>
            </a:r>
            <a:endParaRPr lang="en-US" dirty="0">
              <a:latin typeface="Arial Black" panose="020B0A04020102020204" pitchFamily="34" charset="0"/>
            </a:endParaRPr>
          </a:p>
        </p:txBody>
      </p:sp>
      <p:sp>
        <p:nvSpPr>
          <p:cNvPr id="8" name="Rectangle 7"/>
          <p:cNvSpPr/>
          <p:nvPr/>
        </p:nvSpPr>
        <p:spPr>
          <a:xfrm>
            <a:off x="825500" y="1524001"/>
            <a:ext cx="9537700" cy="2308324"/>
          </a:xfrm>
          <a:prstGeom prst="rect">
            <a:avLst/>
          </a:prstGeom>
        </p:spPr>
        <p:txBody>
          <a:bodyPr wrap="square">
            <a:spAutoFit/>
          </a:bodyPr>
          <a:lstStyle/>
          <a:p>
            <a:pPr>
              <a:buSzPct val="70000"/>
              <a:buFont typeface="Wingdings" pitchFamily="2" charset="2"/>
              <a:buChar char="§"/>
            </a:pPr>
            <a:r>
              <a:rPr lang="en-US" sz="2400" dirty="0">
                <a:solidFill>
                  <a:srgbClr val="FF0000"/>
                </a:solidFill>
                <a:latin typeface="Arial Black" panose="020B0A04020102020204" pitchFamily="34" charset="0"/>
                <a:ea typeface="Calibri"/>
                <a:cs typeface="Calibri"/>
                <a:sym typeface="Calibri"/>
              </a:rPr>
              <a:t> </a:t>
            </a:r>
            <a:r>
              <a:rPr lang="en-US" sz="2400" dirty="0">
                <a:solidFill>
                  <a:srgbClr val="FF0000"/>
                </a:solidFill>
                <a:latin typeface="Arial Black" panose="020B0A04020102020204" pitchFamily="34" charset="0"/>
              </a:rPr>
              <a:t>King William and Queen Mary </a:t>
            </a:r>
            <a:r>
              <a:rPr lang="en-US" sz="2400" dirty="0">
                <a:latin typeface="Arial Black" panose="020B0A04020102020204" pitchFamily="34" charset="0"/>
              </a:rPr>
              <a:t>accepted this document in 1689. It </a:t>
            </a:r>
            <a:r>
              <a:rPr lang="en-US" sz="2400" dirty="0">
                <a:solidFill>
                  <a:srgbClr val="FF0000"/>
                </a:solidFill>
                <a:latin typeface="Arial Black" panose="020B0A04020102020204" pitchFamily="34" charset="0"/>
              </a:rPr>
              <a:t>guaranteed certain rights to English citizens </a:t>
            </a:r>
            <a:r>
              <a:rPr lang="en-US" sz="2400" dirty="0">
                <a:latin typeface="Arial Black" panose="020B0A04020102020204" pitchFamily="34" charset="0"/>
              </a:rPr>
              <a:t>and declared that elections for Parliament would happen frequently. By accepting this document, they supported a </a:t>
            </a:r>
            <a:r>
              <a:rPr lang="en-US" sz="2400" dirty="0">
                <a:solidFill>
                  <a:srgbClr val="FF0000"/>
                </a:solidFill>
                <a:latin typeface="Arial Black" panose="020B0A04020102020204" pitchFamily="34" charset="0"/>
              </a:rPr>
              <a:t>limited monarchy</a:t>
            </a:r>
            <a:r>
              <a:rPr lang="en-US" sz="2400" dirty="0">
                <a:latin typeface="Arial Black" panose="020B0A04020102020204" pitchFamily="34" charset="0"/>
              </a:rPr>
              <a:t>, a system in which they </a:t>
            </a:r>
            <a:r>
              <a:rPr lang="en-US" sz="2400" dirty="0">
                <a:solidFill>
                  <a:srgbClr val="FF0000"/>
                </a:solidFill>
                <a:latin typeface="Arial Black" panose="020B0A04020102020204" pitchFamily="34" charset="0"/>
              </a:rPr>
              <a:t>shared their power with Parliament and the people</a:t>
            </a:r>
            <a:endParaRPr lang="en-US" sz="2400" dirty="0">
              <a:solidFill>
                <a:srgbClr val="FF0000"/>
              </a:solidFill>
              <a:latin typeface="Arial Black" panose="020B0A04020102020204" pitchFamily="34" charset="0"/>
              <a:ea typeface="Calibri"/>
              <a:cs typeface="Calibri"/>
              <a:sym typeface="Calibri"/>
            </a:endParaRPr>
          </a:p>
        </p:txBody>
      </p:sp>
      <p:pic>
        <p:nvPicPr>
          <p:cNvPr id="4" name="Picture 3"/>
          <p:cNvPicPr>
            <a:picLocks noChangeAspect="1"/>
          </p:cNvPicPr>
          <p:nvPr/>
        </p:nvPicPr>
        <p:blipFill>
          <a:blip r:embed="rId2"/>
          <a:stretch>
            <a:fillRect/>
          </a:stretch>
        </p:blipFill>
        <p:spPr>
          <a:xfrm>
            <a:off x="10795000" y="90145"/>
            <a:ext cx="1127858" cy="1298561"/>
          </a:xfrm>
          <a:prstGeom prst="rect">
            <a:avLst/>
          </a:prstGeom>
        </p:spPr>
      </p:pic>
    </p:spTree>
    <p:extLst>
      <p:ext uri="{BB962C8B-B14F-4D97-AF65-F5344CB8AC3E}">
        <p14:creationId xmlns:p14="http://schemas.microsoft.com/office/powerpoint/2010/main" val="1286170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r>
              <a:rPr lang="en-US" dirty="0">
                <a:latin typeface="Arial Black" pitchFamily="34" charset="0"/>
              </a:rPr>
              <a:t>T</a:t>
            </a:r>
            <a:r>
              <a:rPr lang="en-US" dirty="0" smtClean="0">
                <a:latin typeface="Arial Black" pitchFamily="34" charset="0"/>
              </a:rPr>
              <a:t>he Albany Congress</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pic>
        <p:nvPicPr>
          <p:cNvPr id="3" name="Picture 2" descr="http://www.ratical.org/many_worlds/6Nations/EoL/fig3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75" y="1784866"/>
            <a:ext cx="4752975" cy="3686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73800" y="1893332"/>
            <a:ext cx="49022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Black" panose="020B0A04020102020204" pitchFamily="34" charset="0"/>
              </a:rPr>
              <a:t>Plan of Benjamin Franklin to unite the colonies and the Iroquois nation to fight against the French</a:t>
            </a:r>
          </a:p>
          <a:p>
            <a:pPr marL="342900" indent="-342900">
              <a:buFont typeface="Arial" panose="020B0604020202020204" pitchFamily="34" charset="0"/>
              <a:buChar char="•"/>
            </a:pPr>
            <a:r>
              <a:rPr lang="en-US" sz="2400" dirty="0" smtClean="0">
                <a:latin typeface="Arial Black" panose="020B0A04020102020204" pitchFamily="34" charset="0"/>
              </a:rPr>
              <a:t>Seven colonies attended, but none ratified the plan once they returned to their colonies</a:t>
            </a:r>
            <a:endParaRPr lang="en-US" sz="2400" dirty="0">
              <a:latin typeface="Arial Black" panose="020B0A040201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5655708"/>
            <a:ext cx="1143000" cy="1143000"/>
          </a:xfrm>
          <a:prstGeom prst="rect">
            <a:avLst/>
          </a:prstGeom>
        </p:spPr>
      </p:pic>
    </p:spTree>
    <p:extLst>
      <p:ext uri="{BB962C8B-B14F-4D97-AF65-F5344CB8AC3E}">
        <p14:creationId xmlns:p14="http://schemas.microsoft.com/office/powerpoint/2010/main" val="2465773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0052"/>
            <a:ext cx="11328400" cy="1143000"/>
          </a:xfrm>
        </p:spPr>
        <p:txBody>
          <a:bodyPr>
            <a:noAutofit/>
          </a:bodyPr>
          <a:lstStyle/>
          <a:p>
            <a:pPr algn="ctr"/>
            <a:r>
              <a:rPr lang="en-US"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2133600" y="1371600"/>
            <a:ext cx="8001000" cy="2308324"/>
          </a:xfrm>
          <a:prstGeom prst="rect">
            <a:avLst/>
          </a:prstGeom>
          <a:noFill/>
        </p:spPr>
        <p:txBody>
          <a:bodyPr wrap="square" rtlCol="0">
            <a:spAutoFit/>
          </a:bodyPr>
          <a:lstStyle/>
          <a:p>
            <a:r>
              <a:rPr lang="en-US" sz="2400" dirty="0">
                <a:solidFill>
                  <a:srgbClr val="FF0000"/>
                </a:solidFill>
                <a:latin typeface="Arial Black" pitchFamily="34" charset="0"/>
                <a:hlinkClick r:id="rId2"/>
              </a:rPr>
              <a:t>French and Indian War (1756-1763)</a:t>
            </a:r>
            <a:endParaRPr lang="en-US" sz="2400" dirty="0">
              <a:solidFill>
                <a:srgbClr val="FF0000"/>
              </a:solidFill>
              <a:latin typeface="Arial Black" pitchFamily="34" charset="0"/>
            </a:endParaRPr>
          </a:p>
          <a:p>
            <a:pPr>
              <a:buFont typeface="Arial" pitchFamily="34" charset="0"/>
              <a:buChar char="•"/>
            </a:pPr>
            <a:r>
              <a:rPr lang="en-US" sz="2400" dirty="0">
                <a:latin typeface="Arial Black" pitchFamily="34" charset="0"/>
              </a:rPr>
              <a:t>    a war in North America between </a:t>
            </a:r>
            <a:r>
              <a:rPr lang="en-US" sz="2400" dirty="0">
                <a:solidFill>
                  <a:srgbClr val="FF0000"/>
                </a:solidFill>
                <a:latin typeface="Arial Black" pitchFamily="34" charset="0"/>
              </a:rPr>
              <a:t>France and Britain</a:t>
            </a:r>
            <a:r>
              <a:rPr lang="en-US" sz="2400" dirty="0">
                <a:latin typeface="Arial Black" pitchFamily="34" charset="0"/>
              </a:rPr>
              <a:t> (both aided by Indian tribes)</a:t>
            </a:r>
          </a:p>
          <a:p>
            <a:pPr>
              <a:buFont typeface="Arial" pitchFamily="34" charset="0"/>
              <a:buChar char="•"/>
            </a:pPr>
            <a:r>
              <a:rPr lang="en-US" sz="2400" dirty="0">
                <a:latin typeface="Arial Black" pitchFamily="34" charset="0"/>
              </a:rPr>
              <a:t>   Turned into the worldwide </a:t>
            </a:r>
            <a:r>
              <a:rPr lang="en-US" sz="2400" dirty="0">
                <a:solidFill>
                  <a:srgbClr val="FF0000"/>
                </a:solidFill>
                <a:latin typeface="Arial Black" pitchFamily="34" charset="0"/>
              </a:rPr>
              <a:t>Seven Years' </a:t>
            </a:r>
            <a:r>
              <a:rPr lang="en-US" sz="2400" dirty="0" smtClean="0">
                <a:solidFill>
                  <a:srgbClr val="FF0000"/>
                </a:solidFill>
                <a:latin typeface="Arial Black" pitchFamily="34" charset="0"/>
              </a:rPr>
              <a:t>War</a:t>
            </a:r>
          </a:p>
          <a:p>
            <a:pPr>
              <a:buFont typeface="Arial" pitchFamily="34" charset="0"/>
              <a:buChar char="•"/>
            </a:pPr>
            <a:endParaRPr lang="en-US" sz="2400" dirty="0">
              <a:solidFill>
                <a:srgbClr val="FF0000"/>
              </a:solidFill>
              <a:latin typeface="Arial Black" pitchFamily="34" charset="0"/>
            </a:endParaRPr>
          </a:p>
          <a:p>
            <a:endParaRPr lang="en-US" sz="2400" dirty="0">
              <a:latin typeface="Arial Rounded MT Bold" pitchFamily="34" charset="0"/>
            </a:endParaRPr>
          </a:p>
        </p:txBody>
      </p:sp>
      <p:sp>
        <p:nvSpPr>
          <p:cNvPr id="79874" name="AutoShape 2" descr="data:image/jpeg;base64,/9j/4AAQSkZJRgABAQAAAQABAAD/2wCEAAkGBhQQEBQSEhQTEBUUFxgUFxYYFRYVGBQVFRUVFRUXFBQXJyYfGBokHBQXHy8gIycpLCwuFh4xNTAqNSYrLCkBCQoKDgwOGQ8PGi0lHyIqNCwsNSwtLCwvLCwpNCwsLCwsLCwpKiksLCwpKSwpNCwsKS0uLCwsNCwsLCwsLCwsLP/AABEIAJ0BQgMBIgACEQEDEQH/xAAbAAACAgMBAAAAAAAAAAAAAAAABAUGAQIDB//EAEUQAAEDAQQECwUHAwQBBQEAAAEAAhEDBBIhMQVBUVIGExUiU2FxgZGT0RYXMnOyBzQ1cqGxwRRC8SNigvDhM4Ois8Ik/8QAGgEBAAIDAQAAAAAAAAAAAAAAAAMFAQIEBv/EAC8RAAICAQMBBwMEAgMAAAAAAAABAgMRBCExEgUTIkFRYXGBkfAywdHhofEjQrH/2gAMAwEAAhEDEQA/APbq1ZrGlziGtaCS4mAAMSSTkEpy9Z+no+Y31WNPfda/yn/QU8gEuXbP09HzG+qOXbP09HzG+qeQgEeXbP09HzG+qOXbP09HzG+qeQgEeXbP09HzG+qOXbP09HzG+qdlEoBLl2z9PR8xvqjl2z9PR8xvqnVq+oACTgAgFOXbP09HzG+qOXbP09HzG+qH20ibsPP9obn3rSo6tF74f9rQHHxOCA35ds/T0fMb6rHL1n6ej5jfVJWjStRmF0g7Xx+gGC5cvVP9vgfVASfLtn6ej5jfVHLtn6ej5jfVRB0zVP8AdHcE9om01aky6WjWQMT1QgGeXbP09HzG+qOXbP09HzG+qdCCUAly7Z+no+Y31Ry7Z+no+Y31W4tjiSOLcIiZOGOwiZTQKAS5ds/T0fMb6o5ds/T0fMb6p5aueBiSB24IBPl2z9PR8xvqscvWfp6PmN9U42qDkZWKznXTdi9qmQJ64QwKcvWfp6PmN9Vnl2z9PR8xvqlKnCRlIHjXU5GdyoHYbYMHuErez8KrK+6G1mS7IEwcTAwOIK164+pF39ecOSyMcu2fp6PmN9Ucu2fp6PmN9U7KJWxMJcu2fp6PmN9Ucu2fp6PmN9U7KJQCXLtn6ej5jfVHLtn6ej5jfVPIQCPLtn6ej5jfVHLtn6ej5jfVPIQCPLtn6ej5jfVHLtn6ej5jfVPIQCPLtn6ej5jfVHLtn6ej5jfVPIQCPLtn6ej5jfVd7LbadUE03sqAG6S1wdBgGDGRgg967qs2fSRbpKvR1Hi395ptb/8AlAWZCEIBDT33Wv8AKf8AQU+kNPfda/yn/QUaWtxptF0FziYAEEjruk490o3gw2kss62nSDGAmQSNQInwUbU4Qn+1oHaVqNFVavOeQPDvwGCxX0C4CWkO6sihk3ZwhdrYD2EhdXcIWxgwk9sfqqtpXSjbO0EguJMAdYzk6gq5X4U1nfDdp9gk+LpXfp+z7r11R49yGd0YPDPSDp4OEFrm9bXY9yXqVgHTTfcGvMk9x79a80qaZrOzqO8Y/ZcG1HVHAOecSBLnEgScz1Lvj2LL/tNfRZ/gieqXkj1Z+naTKZFSs2dZLrmeUT4JK2W51djGUv6hr3OAc6mxwaGjOarhDR2GSuug+A9nogOcBaHkYudBbt5rcu/NcuFumG2AA0mN46rrIJF1sTe25gBcNddbtUKsyflnZfbnBLKUunMtje1219iDL1obXJOLXXGvukwCxsy4TAIGP7Kw2O0X2yRByIxwOvNUiy22y2riXWljf6i9xVymDEHEXmnAATMjEHIq+sC575Vt4j+pZzxj6YMVWKeel5RE6eqNgN/uEEdQP+FEU6DnGA0nuKsFt0Zxjg6Y1f48U5TphoAGAC5ychbPoN0guuxsn/wpijdADQW4ahA/QLoQuVKysYZa0AlAdUFaCu29cvC9F67OMExMbJCR0sasRTyIM5ZxgJR7GMi2l+FFOzm78TjgAMSTlAaMTjgomj9oALgOKcTeuRIYZIMfEYzEYwo3gdQdaKtarUbeewBrahiKL+dN1mRIw8OtQmltHcVfBe6q8P554twbiJvX51z+urXyStljqXBSW6y5wVkNovPzt8+b9j0YcJqYY59VtSz3YkVGlkk6mE4PPU0lRdu4a2XjBznVLkxDS5jnHD/pXn1otr6kcY9z7ogSZhcZUb1MvI55dq28RS+pddIcPeNpltMvszwZDroe14GTSMxOGpRmn+E1aqKcVbgc2+WUzdcw5Q9zTJ2jLAiQq6sSo3bJ8nJZrLZpqT5MwulGu5hvMcWHaMCJ2HV2hcwUKI5FtwSFPhBaWxFerhhi4n98+9N6O4Y2mi6TUNUHNr8R3HMKEQtlOS8yWN1kXlSf3LDbOHdpqAQW0oMy0fFsBvTgu1l+0K0sEOFOp1kFp/RVhC272fqSLV3p562XWz/aY7HjKAOy6+O43h+v6KRsH2hU6pDSw03HUXCD2OjPtVQ0VwUtFpp8ZTDLsloLnRMGDAg4Kd0Z9nZLT/UOuODhFwhzXMjHMSJxU8J2ssdPfrZNNbr3WF98FtpadYcCHN7p/ZO07S1xgOBOca/BUPgxYn1S80rQ2415DWvvPeGh0AzIiR2hX2nSiJ50azE+K6oS6lkuaLu+j1YwdEIQtycEIQgBU2n+M1fyUvpVyVNZ+M1fyUvpQFyQhCAQ0991r/Kf9JTgpAEkAAnMxie0pPT33Wv8p/0FPoAXOs6Gk9S6KM0vpC424Pid4gbUBSOGFn/0pIxY8f8AykH9wqcrhwptRDGiQb5N4ETeAgztz/dVh1FhyLm9UT4GVd9ndqUUw7q14x9t/gp9TfWrXFvgKTQGgwCTOeOXV45rdry7VfjVEx4fCtXnKMgIH7/yVPaD0yaFIC/Jc+42kLoAaYL3vymZgSQqDV66y7USnGbST23ey/sqXZ3lj8TS/Pg58GtNmy1C6880yx3+mHi6Kk80kOjCNm1IVq9W0VLznOr1IzjmsGeGoAbcAOtd9JWWkapbRa4GQ1tNp4wuAGLg6cDlhlgVP6L4BvqU71VxpBw/9IYHAyONdmTr9FYwt1Nkc2NQTWHLHikvb93t8nfXHUWru/Jefr+fBEUOC9pZdrEMY1sVL7qguiDMktmf5XpOhq5fRY4vbVJElzcGnsC2s9g/0xTqEVREYtAEDLAJijQawQ0Bo2AQFWxqVbfS9iy02kWnb6Xs/X8wdELBKw109alO02XG1tcWODCA+DdJyB1ErsltIW0Uab6hEhgvEYCY7cFlcmG8LcrFroV7NUoVDUpuLARWqvfc4xpvc2NYF6QM5C00twya5rTSulhk3nTgW5NIzBJUZwn4QUbaxrGU3ireEEsBIz5oIzxTeg+Bj6d41uLIeAABN69qBJAux/Cjs1M7ZLCW3+9yod9k7HCjj19DbR2l6r2VGFzWHWGNa0w6ZdtvHHHsXYsDpBxBwPYcErb+BLHFz2Pcy6AbkCWRMwdYyiNid0FYXNhj6j6kk4nAAYyAezaVnrlLZxSXt+ZOuh2/osjt65z/AIPPnMxMA4E+EoYySBgJMScB3nYvWjY6RvtY5oJEDXd7FVvZOiK3PLrt7nAERjJiYm7j+645aZrgqrOyrFjoef8ABHWHgxBDqjmu2sAkHDenHbkpihY2U/gY1nYAD45qUt9i4si6xraYgNjIgZA7MEraHhzpa26Nma6oVxitkXFOlqpXhW/3Kxp/RDr5qMF4OiQ0SQcpgajE96hqdnc4w1rnHYGkxOGOxXxCilp03lM4ruy42TclLGSiV7I9nxsczViCB45Lkr7VpNeLrgHA6jiFFVOC9ImQ57RskHsgnGFFLTNfpOO7sqyL/wCN5X2KupDQ2iuPcZJDWxJGZJyAUu3grTnFzyNnN/eFJWLR7KQLWAiTJxJJMJDTvPi4M6fsyzrTtW3yO6JtTrOxtNpvNbkDEwTlLQNqstntIeAeqe5Viz0C9wa3MqxUqJpUmwLzmjKYzOOK7UsbI9BGKilFcEXR4LtpWwWilzQ4OD2ZCXYy3v1d6sK1pmQCRE6v8LZYUVHg1rqjXnpWMvIIQhbEgIQhACprPxmr+Sl9KuSprPxmr+Sl9KAuSEIQCGnvutf5T/oKfSGnvutf5T/oKfQAvOOH1kqU7SK7bzWua1t8EiHCQWyMsP5Xo6itP2cOpgubxgY8PLTEXcWuJnDAOJ7lFbHqicmsp72pr03PJhWnB8uAmDOLZ2HZ1LD6JEkQ4DWMfHYu+ldHus9Z9J39pwO1pxaR3J7gxoA2uqReNNrBLnAY44ADVKrlFt48zy0a5Sn3eN+CHAnAYrs2zv5oYxznuJGAJIOwAZYHPtXpFLgHZ2vv893Ni6XYTEF2EGSO5c9CaFZY7VVDGOuOYy4484yS+80HuBhWGkTotjOUVL5/9LKns+yuac8Yz+M34GcG/wCmpB9RjRWdMnMhpODZ1dcKyBAWV1W2ytm5y5Z6CMVFYQIQhRmwLAaBqCyhACQ01YW16D6b3FjXCCRgQE0+9qAPeoTSukg/mDEA4naRhh1LMZOLTXKMc7MiND6Go2apx959Z8ugXQ0NLpk69R/dTQ0wCWtNNohwIk/DqkSMM1Fl57EAyI8FpGKisIjrphVHpgti1ikDjg6RGrI6utLvsAdT4sEgZg4YY5eGCgqFofTm6boOrP8ARa07Q5nwuI7MlsSjdt0TxTS69OUYJGm7VlOtNsqPqtMuLi3nBuHO/wAYpRzu8HHHFANWrSF+m1haAW6+6IhJJ9ti41gdT+IYObOcRiJStSyuaYIPdiD2EIDkhZc0jMELCAEIQgBdrLaTTdIAOrETErihAWN9lgB9K7eAGQAa4dmpdbRaCJa1t50ZYRjtS2gXHizOU4eAlSd3WgONipltNodmBC7oQgBCEIAQhCAFTWfjNX8lL6VclTWfjNX8lL6UBckIQgENPfda/wAp/wBBT6Q0991r/Kf9BT6AFq5gIIOIK2QgKbw+0K+o2nUpU75ZIdGLrpiMNYEFRfAPTtGz8ayq5tMuIcCcMhBb29S9FhJ2vRNKqHB9NhviCbokjtUEqvF1xK6zRvvu/re/o1txgQ0Np42qrUuNAosADX63uOwah/4TFqs1VrmmnUJk4sqC813/ACaJYf0VatvB59idRNKtWFE1RfE/ACRiS0fCcQSepXC02xlNjnucA1ovOM5BbRy14iSmUpRat2a9/rt7HGjbiHFpZUwE3oF04DBsc79E42oCoKlwzsxc0F9wPBc1zhAgOLQZ1TBzUpZbfTrGaT21IzLSHDOMx2LeMk/MmrthLaMkxxCELYnBYJWVghAL6RcRSeQYMf5VVVn0jZi+kWtzzGOfUqyRGBQGEIQgBbDZ4FaoQHWjVNN4dlH6jWmtI2WDebF1/Ob26x1JEOTdC03m8U4hrcw6PhIxx6kAo1xGUif+6lYNC0XNZLiYOQOobVpo6lRD+Yb7omdQ7FKoBW3WEVRBwOoxiOpVmsy64jYSFcFAafsZm80BxdhByLowB6inkYbwsiFg0a21h7TeFMc0uaYvEGYY4bCBPgu1r0L/AE4F0ksmBeJcW4ZScxMqyUKIY1rQA0AAAAQB2BbOYDmJWynLp6W9jWMXzLkp7RJGr+FN0tCMnEuIEbADrMJW06IMOczGHHDqnUpDQrXCnDhGMt7CtTc7uFOlcmG43G6sXau3BMhR+laDaga2ee0iozXiwzMa+9NWSsXDHMa8gcJkDGAsZ3NFLxYO6EIWTcEIQgBCEIAVNZ+M1fyUvpVyVNZ+M1fyUvpQFyQhCAQ0991r/Kf9BT6Q0991r/Kf9BT6AEIQgBCEIDR7JEESFRvtCFOnTpU2QwyTdbgLm0gf7ojsV8XkXCuoXW2tN486BIxwAwA2bFz6h4j8lZ2nPppxjnb9/wBiJUxwY0x/TVXOOtvbN3GI14Sok0+to/5Nw7RMofarsBmrMx8R651KbQdnX3W/paS33yvp9f7KXTV2RsU0sY9T0zQPDOnaqvFAEEgkHKYzEf8AclZJXiWjtKOoPvsi9IM6+sA6gdcbFZtH/aXUY2KtMVTJ5wNzDCBEGTns1K91PZM4vNO693v+x6KvULHiPSEKM0Nwio2ts0nAuAlzD8TZ2j+VJqmnCUH0yWGdSae6BRdu0KHuvNN0nPZ2hSiFqZIenwfE4ukbAIPiuFv0NcBc04DGDn14qfS9ts99hbME6/1QFUQsubBI1gwe0LCAFkBYU3oSwCBUOZ+HqG1Ad9EWHi2SRDnfoNQUihEoAWpbOa2QgNKNK6IE962dksoQEa21Q8QIkxUbscYAd2FPVq7WCXEAJS32chzajBLm4HaR/KxbbHxzW4hpG3VMYGEBro+3ca5xgAACN7v6l3sthZSc4tmXkTJJyGAxS1n0cabIwcXOEnPAZJ9tKAIA27Me5MGMLk6LKRtVapTDi1t8ZjqEYyBmudk0215AcLh8R46kMkkhaCrjGz9OordACEIQAqaz8Zq/kpfSrkqaz8Zq/kpfSgLkhCEAhp77rX+U/wCgp9Iae+61/lP+gp9ACEIQAhCEAKl/aBoYkNtTAJpiH9bZ5p7iT3FXRaVaYcC0gOBwIOIIOYIWs49SwQX0q6twf4zxDiA4wOaT3j1CXVz4b8G2Wa5Woi41zrpbqa6C4Fuwc04KqPYHDAAOEnDC8M8hrH6q67M7Wkp9xqXlvh/z8lJGcq5uq3kWQhZDZIAxJwA2k5BeqOk9M4AaA4ikaz/jqgQNjM295zVuSui7NxVGnT3WNb4ABNLwmotdtspvzZbQj0xSQIQhQG4LBWUICg2/QwNuq1ZIbeaWgG7LwOcSBmAQO2TsxbXe3UCyo4HbPaDiFwU1t0rcdXksL6GsYqPAKw6CrTSjddHdAP8AKrZs9R9Sm2m9rQ511wc0HCC68072GWWKsz6Qs9BwaYIGZzJOGPWtJQxFPPJlPfA8HiSJxH8rZRuhaRuF5xLzM9Qy/lSIK0MmUIQgBCEIAXI2Vud0DGcMMe5dVgmEBoafWQtS67LnOw7oAStr0wxoN03natk9ZUBVrlxJJMnP07EBZbPbGVbwbJjA4EZpelo+kS9oGII/4mARd2KGsdtdSMtyOY1FNaKtn+sS7N+HVMoCdpsMQ6D1xE9a2aIWQtXPgjrQG6FgCFgAzigMyqdT/Gav5KX0q4hU5n4zV/JS+lAXJCEIBDT33Wv8p/0FPpDT33Wv8p/0FPoAQhCAEIQgBCEICo/aUP8A+an84f8A11F5418d+BXpv2ggf0LidTmEdt4D9iV563QtYmOLcNeMR4/wuG7qVmY8+x5rtCE3qPAnwuPz2EK9MABwwGRGwr1TgrwfpUrPTdxYFRzWucXc514ic9WeQVZ4N8DjUcH1CAxp59NzZvEYtgyQR15r0VohXUu0LLtPGuecrl+voWmhhPp6rFuZCyhC4yxBCEIAQhCAg+EFA3mujCInr1fuohWy2WfjGFuU69hUdS4PiRedI1gCP1QGmhLAD/qOGIPN9VKWqyCo26ZjPDqXZrYEDBZQGlGkGNDRkBA7luhCAEIQgBCEIASGmnRRPWR+6fSmkbM6oy60gScSdg2ICroU7R0A0fE4u6sl1tGhWFsNFw7c0BXVkFb16d1zm7CQpDRWi7/PflqG3t6kBM2RxLGl2ZAJ8F1IWVhzoxQGULAKygBU1n4zV/JS+lXJU1n4zV/JS+lAXJCEIBDT33Wv8p/0FPpDT33Wv8p/0FPoAQhCAEIQgBCEIBHTOjBaaL6JJaHiJGo5gqCstC9UDTJxjDV1q1EKEraPLKwcMGTMj+0a56ljG+TXpWerzJplMNEAALZaGpkRzp2fut1k2BCEIAQhCAEIQgBCEIAQhCAEIQgBCEIAQhCAEIQgBCEIBc0yak3W3YBnXOKYQhAca9qawgE4nIDEnuC5upOqNIdzQTkDjGwn0THFiZgTt1+K2QGtNgaAAIA1LZCEAKms/Gav5KX0q5Kms/Gav5KX0oC5IQhAJ6ZpOfZqzWi851N4aJAklpAAJgYnaVCW77QKFB12oy0NOziw79WkhWdI19DUnmXMBKAr3vQsm7aPJKPejZN20eSVO+z1DcHgj2eobg8EBBe9Gybto8ko96Nk3bR5JU77PUNweCPZ6huDwQEF70bJu2jySj3o2TdtHklTvs9Q3B4I9nqG4PBAQXvRsm7aPJKw77TrIcC20H/2Sp72eobg8Eez1DcHggK/T+0uxtENZXA2CiVv70bJu2jySp32eobg8Eez1DcHggIL3o2TdtHklHvRsm7aPJKnfZ6huDwR7PUNweCAgvejZN20eSUe9Gybto8kqd9nqG4PBHs9Q3B4ICC96Nk3bR5JR70bJu2jySp32eobg8Eez1DcHggIL3o2TdtHklHvRsm7aPJKnfZ6huDwR7PUNweCAgvejZN20eSUe9Gybto8kqd9nqG4PBHs9Q3B4ICC96Nk3bR5JR70bJu2jySp32eobg8Eez1DcHggIL3o2TdtHklHvRsm7aPJKnfZ6huDwR7PUNweCAgvejZN20eSUe9Gybto8kqd9nqG4PBHs9Q3B4ICC96Nk3bR5JR70bJu2jySp32eobg8Eez1DcHggIL3o2TdtHklHvRsm7aPJKnfZ6huDwR7PUNweCAgvejZN20eSUe9Gybto8kqd9nqG4PBHs9Q3B4ICC96Nk3bR5JR70bJu2jySp32eobg8Eez1DcHggIL3o2TdtHklHvRsm7aPJKnfZ6huDwR7PUNweCAgvejZN20eSUjoPSTbVpKpXpteGOawC826ea2DgrX7PUNweCYsujKdPFjQEA0hCE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76" name="AutoShape 4" descr="data:image/jpeg;base64,/9j/4AAQSkZJRgABAQAAAQABAAD/2wCEAAkGBhQQEBQSEhQTEBUUFxgUFxYYFRYVGBQVFRUVFRUXFBQXJyYfGBokHBQXHy8gIycpLCwuFh4xNTAqNSYrLCkBCQoKDgwOGQ8PGi0lHyIqNCwsNSwtLCwvLCwpNCwsLCwsLCwpKiksLCwpKSwpNCwsKS0uLCwsNCwsLCwsLCwsLP/AABEIAJ0BQgMBIgACEQEDEQH/xAAbAAACAgMBAAAAAAAAAAAAAAAABAUGAQIDB//EAEUQAAEDAQQECwUHAwQBBQEAAAEAAhEDBBIhMQVBUVIGExUiU2FxgZGT0RYXMnOyBzQ1cqGxwRRC8SNigvDhM4Ois8Ik/8QAGgEBAAIDAQAAAAAAAAAAAAAAAAMFAQIEBv/EAC8RAAICAQMBBwMEAgMAAAAAAAABAgMRBCExEgUTIkFRYXGBkfAywdHhofEjQrH/2gAMAwEAAhEDEQA/APbq1ZrGlziGtaCS4mAAMSSTkEpy9Z+no+Y31WNPfda/yn/QU8gEuXbP09HzG+qOXbP09HzG+qeQgEeXbP09HzG+qOXbP09HzG+qeQgEeXbP09HzG+qOXbP09HzG+qdlEoBLl2z9PR8xvqjl2z9PR8xvqnVq+oACTgAgFOXbP09HzG+qOXbP09HzG+qH20ibsPP9obn3rSo6tF74f9rQHHxOCA35ds/T0fMb6rHL1n6ej5jfVJWjStRmF0g7Xx+gGC5cvVP9vgfVASfLtn6ej5jfVHLtn6ej5jfVRB0zVP8AdHcE9om01aky6WjWQMT1QgGeXbP09HzG+qOXbP09HzG+qdCCUAly7Z+no+Y31Ry7Z+no+Y31W4tjiSOLcIiZOGOwiZTQKAS5ds/T0fMb6o5ds/T0fMb6p5aueBiSB24IBPl2z9PR8xvqscvWfp6PmN9U42qDkZWKznXTdi9qmQJ64QwKcvWfp6PmN9Vnl2z9PR8xvqlKnCRlIHjXU5GdyoHYbYMHuErez8KrK+6G1mS7IEwcTAwOIK164+pF39ecOSyMcu2fp6PmN9Ucu2fp6PmN9U7KJWxMJcu2fp6PmN9Ucu2fp6PmN9U7KJQCXLtn6ej5jfVHLtn6ej5jfVPIQCPLtn6ej5jfVHLtn6ej5jfVPIQCPLtn6ej5jfVHLtn6ej5jfVPIQCPLtn6ej5jfVHLtn6ej5jfVPIQCPLtn6ej5jfVd7LbadUE03sqAG6S1wdBgGDGRgg967qs2fSRbpKvR1Hi395ptb/8AlAWZCEIBDT33Wv8AKf8AQU+kNPfda/yn/QUaWtxptF0FziYAEEjruk490o3gw2kss62nSDGAmQSNQInwUbU4Qn+1oHaVqNFVavOeQPDvwGCxX0C4CWkO6sihk3ZwhdrYD2EhdXcIWxgwk9sfqqtpXSjbO0EguJMAdYzk6gq5X4U1nfDdp9gk+LpXfp+z7r11R49yGd0YPDPSDp4OEFrm9bXY9yXqVgHTTfcGvMk9x79a80qaZrOzqO8Y/ZcG1HVHAOecSBLnEgScz1Lvj2LL/tNfRZ/gieqXkj1Z+naTKZFSs2dZLrmeUT4JK2W51djGUv6hr3OAc6mxwaGjOarhDR2GSuug+A9nogOcBaHkYudBbt5rcu/NcuFumG2AA0mN46rrIJF1sTe25gBcNddbtUKsyflnZfbnBLKUunMtje1219iDL1obXJOLXXGvukwCxsy4TAIGP7Kw2O0X2yRByIxwOvNUiy22y2riXWljf6i9xVymDEHEXmnAATMjEHIq+sC575Vt4j+pZzxj6YMVWKeel5RE6eqNgN/uEEdQP+FEU6DnGA0nuKsFt0Zxjg6Y1f48U5TphoAGAC5ychbPoN0guuxsn/wpijdADQW4ahA/QLoQuVKysYZa0AlAdUFaCu29cvC9F67OMExMbJCR0sasRTyIM5ZxgJR7GMi2l+FFOzm78TjgAMSTlAaMTjgomj9oALgOKcTeuRIYZIMfEYzEYwo3gdQdaKtarUbeewBrahiKL+dN1mRIw8OtQmltHcVfBe6q8P554twbiJvX51z+urXyStljqXBSW6y5wVkNovPzt8+b9j0YcJqYY59VtSz3YkVGlkk6mE4PPU0lRdu4a2XjBznVLkxDS5jnHD/pXn1otr6kcY9z7ogSZhcZUb1MvI55dq28RS+pddIcPeNpltMvszwZDroe14GTSMxOGpRmn+E1aqKcVbgc2+WUzdcw5Q9zTJ2jLAiQq6sSo3bJ8nJZrLZpqT5MwulGu5hvMcWHaMCJ2HV2hcwUKI5FtwSFPhBaWxFerhhi4n98+9N6O4Y2mi6TUNUHNr8R3HMKEQtlOS8yWN1kXlSf3LDbOHdpqAQW0oMy0fFsBvTgu1l+0K0sEOFOp1kFp/RVhC272fqSLV3p562XWz/aY7HjKAOy6+O43h+v6KRsH2hU6pDSw03HUXCD2OjPtVQ0VwUtFpp8ZTDLsloLnRMGDAg4Kd0Z9nZLT/UOuODhFwhzXMjHMSJxU8J2ssdPfrZNNbr3WF98FtpadYcCHN7p/ZO07S1xgOBOca/BUPgxYn1S80rQ2415DWvvPeGh0AzIiR2hX2nSiJ50azE+K6oS6lkuaLu+j1YwdEIQtycEIQgBU2n+M1fyUvpVyVNZ+M1fyUvpQFyQhCAQ0991r/Kf9JTgpAEkAAnMxie0pPT33Wv8p/0FPoAXOs6Gk9S6KM0vpC424Pid4gbUBSOGFn/0pIxY8f8AykH9wqcrhwptRDGiQb5N4ETeAgztz/dVh1FhyLm9UT4GVd9ndqUUw7q14x9t/gp9TfWrXFvgKTQGgwCTOeOXV45rdry7VfjVEx4fCtXnKMgIH7/yVPaD0yaFIC/Jc+42kLoAaYL3vymZgSQqDV66y7USnGbST23ey/sqXZ3lj8TS/Pg58GtNmy1C6880yx3+mHi6Kk80kOjCNm1IVq9W0VLznOr1IzjmsGeGoAbcAOtd9JWWkapbRa4GQ1tNp4wuAGLg6cDlhlgVP6L4BvqU71VxpBw/9IYHAyONdmTr9FYwt1Nkc2NQTWHLHikvb93t8nfXHUWru/Jefr+fBEUOC9pZdrEMY1sVL7qguiDMktmf5XpOhq5fRY4vbVJElzcGnsC2s9g/0xTqEVREYtAEDLAJijQawQ0Bo2AQFWxqVbfS9iy02kWnb6Xs/X8wdELBKw109alO02XG1tcWODCA+DdJyB1ErsltIW0Uab6hEhgvEYCY7cFlcmG8LcrFroV7NUoVDUpuLARWqvfc4xpvc2NYF6QM5C00twya5rTSulhk3nTgW5NIzBJUZwn4QUbaxrGU3ireEEsBIz5oIzxTeg+Bj6d41uLIeAABN69qBJAux/Cjs1M7ZLCW3+9yod9k7HCjj19DbR2l6r2VGFzWHWGNa0w6ZdtvHHHsXYsDpBxBwPYcErb+BLHFz2Pcy6AbkCWRMwdYyiNid0FYXNhj6j6kk4nAAYyAezaVnrlLZxSXt+ZOuh2/osjt65z/AIPPnMxMA4E+EoYySBgJMScB3nYvWjY6RvtY5oJEDXd7FVvZOiK3PLrt7nAERjJiYm7j+645aZrgqrOyrFjoef8ABHWHgxBDqjmu2sAkHDenHbkpihY2U/gY1nYAD45qUt9i4si6xraYgNjIgZA7MEraHhzpa26Nma6oVxitkXFOlqpXhW/3Kxp/RDr5qMF4OiQ0SQcpgajE96hqdnc4w1rnHYGkxOGOxXxCilp03lM4ruy42TclLGSiV7I9nxsczViCB45Lkr7VpNeLrgHA6jiFFVOC9ImQ57RskHsgnGFFLTNfpOO7sqyL/wCN5X2KupDQ2iuPcZJDWxJGZJyAUu3grTnFzyNnN/eFJWLR7KQLWAiTJxJJMJDTvPi4M6fsyzrTtW3yO6JtTrOxtNpvNbkDEwTlLQNqstntIeAeqe5Viz0C9wa3MqxUqJpUmwLzmjKYzOOK7UsbI9BGKilFcEXR4LtpWwWilzQ4OD2ZCXYy3v1d6sK1pmQCRE6v8LZYUVHg1rqjXnpWMvIIQhbEgIQhACprPxmr+Sl9KuSprPxmr+Sl9KAuSEIQCGnvutf5T/oKfSGnvutf5T/oKfQAvOOH1kqU7SK7bzWua1t8EiHCQWyMsP5Xo6itP2cOpgubxgY8PLTEXcWuJnDAOJ7lFbHqicmsp72pr03PJhWnB8uAmDOLZ2HZ1LD6JEkQ4DWMfHYu+ldHus9Z9J39pwO1pxaR3J7gxoA2uqReNNrBLnAY44ADVKrlFt48zy0a5Sn3eN+CHAnAYrs2zv5oYxznuJGAJIOwAZYHPtXpFLgHZ2vv893Ni6XYTEF2EGSO5c9CaFZY7VVDGOuOYy4484yS+80HuBhWGkTotjOUVL5/9LKns+yuac8Yz+M34GcG/wCmpB9RjRWdMnMhpODZ1dcKyBAWV1W2ytm5y5Z6CMVFYQIQhRmwLAaBqCyhACQ01YW16D6b3FjXCCRgQE0+9qAPeoTSukg/mDEA4naRhh1LMZOLTXKMc7MiND6Go2apx959Z8ugXQ0NLpk69R/dTQ0wCWtNNohwIk/DqkSMM1Fl57EAyI8FpGKisIjrphVHpgti1ikDjg6RGrI6utLvsAdT4sEgZg4YY5eGCgqFofTm6boOrP8ARa07Q5nwuI7MlsSjdt0TxTS69OUYJGm7VlOtNsqPqtMuLi3nBuHO/wAYpRzu8HHHFANWrSF+m1haAW6+6IhJJ9ti41gdT+IYObOcRiJStSyuaYIPdiD2EIDkhZc0jMELCAEIQgBdrLaTTdIAOrETErihAWN9lgB9K7eAGQAa4dmpdbRaCJa1t50ZYRjtS2gXHizOU4eAlSd3WgONipltNodmBC7oQgBCEIAQhCAFTWfjNX8lL6VclTWfjNX8lL6UBckIQgENPfda/wAp/wBBT6Q0991r/Kf9BT6AFq5gIIOIK2QgKbw+0K+o2nUpU75ZIdGLrpiMNYEFRfAPTtGz8ayq5tMuIcCcMhBb29S9FhJ2vRNKqHB9NhviCbokjtUEqvF1xK6zRvvu/re/o1txgQ0Np42qrUuNAosADX63uOwah/4TFqs1VrmmnUJk4sqC813/ACaJYf0VatvB59idRNKtWFE1RfE/ACRiS0fCcQSepXC02xlNjnucA1ovOM5BbRy14iSmUpRat2a9/rt7HGjbiHFpZUwE3oF04DBsc79E42oCoKlwzsxc0F9wPBc1zhAgOLQZ1TBzUpZbfTrGaT21IzLSHDOMx2LeMk/MmrthLaMkxxCELYnBYJWVghAL6RcRSeQYMf5VVVn0jZi+kWtzzGOfUqyRGBQGEIQgBbDZ4FaoQHWjVNN4dlH6jWmtI2WDebF1/Ob26x1JEOTdC03m8U4hrcw6PhIxx6kAo1xGUif+6lYNC0XNZLiYOQOobVpo6lRD+Yb7omdQ7FKoBW3WEVRBwOoxiOpVmsy64jYSFcFAafsZm80BxdhByLowB6inkYbwsiFg0a21h7TeFMc0uaYvEGYY4bCBPgu1r0L/AE4F0ksmBeJcW4ZScxMqyUKIY1rQA0AAAAQB2BbOYDmJWynLp6W9jWMXzLkp7RJGr+FN0tCMnEuIEbADrMJW06IMOczGHHDqnUpDQrXCnDhGMt7CtTc7uFOlcmG43G6sXau3BMhR+laDaga2ee0iozXiwzMa+9NWSsXDHMa8gcJkDGAsZ3NFLxYO6EIWTcEIQgBCEIAVNZ+M1fyUvpVyVNZ+M1fyUvpQFyQhCAQ0991r/Kf9BT6Q0991r/Kf9BT6AEIQgBCEIDR7JEESFRvtCFOnTpU2QwyTdbgLm0gf7ojsV8XkXCuoXW2tN486BIxwAwA2bFz6h4j8lZ2nPppxjnb9/wBiJUxwY0x/TVXOOtvbN3GI14Sok0+to/5Nw7RMofarsBmrMx8R651KbQdnX3W/paS33yvp9f7KXTV2RsU0sY9T0zQPDOnaqvFAEEgkHKYzEf8AclZJXiWjtKOoPvsi9IM6+sA6gdcbFZtH/aXUY2KtMVTJ5wNzDCBEGTns1K91PZM4vNO693v+x6KvULHiPSEKM0Nwio2ts0nAuAlzD8TZ2j+VJqmnCUH0yWGdSae6BRdu0KHuvNN0nPZ2hSiFqZIenwfE4ukbAIPiuFv0NcBc04DGDn14qfS9ts99hbME6/1QFUQsubBI1gwe0LCAFkBYU3oSwCBUOZ+HqG1Ad9EWHi2SRDnfoNQUihEoAWpbOa2QgNKNK6IE962dksoQEa21Q8QIkxUbscYAd2FPVq7WCXEAJS32chzajBLm4HaR/KxbbHxzW4hpG3VMYGEBro+3ca5xgAACN7v6l3sthZSc4tmXkTJJyGAxS1n0cabIwcXOEnPAZJ9tKAIA27Me5MGMLk6LKRtVapTDi1t8ZjqEYyBmudk0215AcLh8R46kMkkhaCrjGz9OordACEIQAqaz8Zq/kpfSrkqaz8Zq/kpfSgLkhCEAhp77rX+U/wCgp9Iae+61/lP+gp9ACEIQAhCEAKl/aBoYkNtTAJpiH9bZ5p7iT3FXRaVaYcC0gOBwIOIIOYIWs49SwQX0q6twf4zxDiA4wOaT3j1CXVz4b8G2Wa5Woi41zrpbqa6C4Fuwc04KqPYHDAAOEnDC8M8hrH6q67M7Wkp9xqXlvh/z8lJGcq5uq3kWQhZDZIAxJwA2k5BeqOk9M4AaA4ikaz/jqgQNjM295zVuSui7NxVGnT3WNb4ABNLwmotdtspvzZbQj0xSQIQhQG4LBWUICg2/QwNuq1ZIbeaWgG7LwOcSBmAQO2TsxbXe3UCyo4HbPaDiFwU1t0rcdXksL6GsYqPAKw6CrTSjddHdAP8AKrZs9R9Sm2m9rQ511wc0HCC68072GWWKsz6Qs9BwaYIGZzJOGPWtJQxFPPJlPfA8HiSJxH8rZRuhaRuF5xLzM9Qy/lSIK0MmUIQgBCEIAXI2Vud0DGcMMe5dVgmEBoafWQtS67LnOw7oAStr0wxoN03natk9ZUBVrlxJJMnP07EBZbPbGVbwbJjA4EZpelo+kS9oGII/4mARd2KGsdtdSMtyOY1FNaKtn+sS7N+HVMoCdpsMQ6D1xE9a2aIWQtXPgjrQG6FgCFgAzigMyqdT/Gav5KX0q4hU5n4zV/JS+lAXJCEIBDT33Wv8p/0FPpDT33Wv8p/0FPoAQhCAEIQgBCEICo/aUP8A+an84f8A11F5418d+BXpv2ggf0LidTmEdt4D9iV563QtYmOLcNeMR4/wuG7qVmY8+x5rtCE3qPAnwuPz2EK9MABwwGRGwr1TgrwfpUrPTdxYFRzWucXc514ic9WeQVZ4N8DjUcH1CAxp59NzZvEYtgyQR15r0VohXUu0LLtPGuecrl+voWmhhPp6rFuZCyhC4yxBCEIAQhCAg+EFA3mujCInr1fuohWy2WfjGFuU69hUdS4PiRedI1gCP1QGmhLAD/qOGIPN9VKWqyCo26ZjPDqXZrYEDBZQGlGkGNDRkBA7luhCAEIQgBCEIASGmnRRPWR+6fSmkbM6oy60gScSdg2ICroU7R0A0fE4u6sl1tGhWFsNFw7c0BXVkFb16d1zm7CQpDRWi7/PflqG3t6kBM2RxLGl2ZAJ8F1IWVhzoxQGULAKygBU1n4zV/JS+lXJU1n4zV/JS+lAXJCEIBDT33Wv8p/0FPpDT33Wv8p/0FPoAQhCAEIQgBCEIBHTOjBaaL6JJaHiJGo5gqCstC9UDTJxjDV1q1EKEraPLKwcMGTMj+0a56ljG+TXpWerzJplMNEAALZaGpkRzp2fut1k2BCEIAQhCAEIQgBCEIAQhCAEIQgBCEIAQhCAEIQgBCEIBc0yak3W3YBnXOKYQhAca9qawgE4nIDEnuC5upOqNIdzQTkDjGwn0THFiZgTt1+K2QGtNgaAAIA1LZCEAKms/Gav5KX0q5Kms/Gav5KX0oC5IQhAJ6ZpOfZqzWi851N4aJAklpAAJgYnaVCW77QKFB12oy0NOziw79WkhWdI19DUnmXMBKAr3vQsm7aPJKPejZN20eSVO+z1DcHgj2eobg8EBBe9Gybto8ko96Nk3bR5JU77PUNweCPZ6huDwQEF70bJu2jySj3o2TdtHklTvs9Q3B4I9nqG4PBAQXvRsm7aPJKw77TrIcC20H/2Sp72eobg8Eez1DcHggK/T+0uxtENZXA2CiVv70bJu2jySp32eobg8Eez1DcHggIL3o2TdtHklHvRsm7aPJKnfZ6huDwR7PUNweCAgvejZN20eSUe9Gybto8kqd9nqG4PBHs9Q3B4ICC96Nk3bR5JR70bJu2jySp32eobg8Eez1DcHggIL3o2TdtHklHvRsm7aPJKnfZ6huDwR7PUNweCAgvejZN20eSUe9Gybto8kqd9nqG4PBHs9Q3B4ICC96Nk3bR5JR70bJu2jySp32eobg8Eez1DcHggIL3o2TdtHklHvRsm7aPJKnfZ6huDwR7PUNweCAgvejZN20eSUe9Gybto8kqd9nqG4PBHs9Q3B4ICC96Nk3bR5JR70bJu2jySp32eobg8Eez1DcHggIL3o2TdtHklHvRsm7aPJKnfZ6huDwR7PUNweCAgvejZN20eSUe9Gybto8kqd9nqG4PBHs9Q3B4ICC96Nk3bR5JR70bJu2jySp32eobg8Eez1DcHggIL3o2TdtHklHvRsm7aPJKnfZ6huDwR7PUNweCAgvejZN20eSUjoPSTbVpKpXpteGOawC826ea2DgrX7PUNweCYsujKdPFjQEA0hCE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8" name="Picture 6" descr="http://upload.wikimedia.org/wikipedia/commons/9/9e/SevenYearsWar.png"/>
          <p:cNvPicPr>
            <a:picLocks noChangeAspect="1" noChangeArrowheads="1"/>
          </p:cNvPicPr>
          <p:nvPr/>
        </p:nvPicPr>
        <p:blipFill>
          <a:blip r:embed="rId3" cstate="print"/>
          <a:srcRect/>
          <a:stretch>
            <a:fillRect/>
          </a:stretch>
        </p:blipFill>
        <p:spPr bwMode="auto">
          <a:xfrm>
            <a:off x="444500" y="2908300"/>
            <a:ext cx="8062276" cy="3731104"/>
          </a:xfrm>
          <a:prstGeom prst="rect">
            <a:avLst/>
          </a:prstGeom>
          <a:noFill/>
        </p:spPr>
      </p:pic>
      <p:sp>
        <p:nvSpPr>
          <p:cNvPr id="2" name="TextBox 1"/>
          <p:cNvSpPr txBox="1"/>
          <p:nvPr/>
        </p:nvSpPr>
        <p:spPr>
          <a:xfrm>
            <a:off x="8506776" y="3213100"/>
            <a:ext cx="3113724" cy="2677656"/>
          </a:xfrm>
          <a:prstGeom prst="rect">
            <a:avLst/>
          </a:prstGeom>
          <a:noFill/>
        </p:spPr>
        <p:txBody>
          <a:bodyPr wrap="square" rtlCol="0">
            <a:spAutoFit/>
          </a:bodyPr>
          <a:lstStyle/>
          <a:p>
            <a:r>
              <a:rPr lang="en-US" sz="2800" dirty="0" smtClean="0">
                <a:solidFill>
                  <a:schemeClr val="accent1">
                    <a:lumMod val="75000"/>
                  </a:schemeClr>
                </a:solidFill>
                <a:latin typeface="Arial Black" panose="020B0A04020102020204" pitchFamily="34" charset="0"/>
              </a:rPr>
              <a:t>ENGLISH AND THEIR ALLIES – BLUE</a:t>
            </a:r>
          </a:p>
          <a:p>
            <a:r>
              <a:rPr lang="en-US" sz="2800" dirty="0" smtClean="0">
                <a:solidFill>
                  <a:srgbClr val="27BD39"/>
                </a:solidFill>
                <a:latin typeface="Arial Black" panose="020B0A04020102020204" pitchFamily="34" charset="0"/>
              </a:rPr>
              <a:t>FRENCH AND THEIR ALLIES - GREEN</a:t>
            </a:r>
            <a:endParaRPr lang="en-US" sz="2800" dirty="0">
              <a:solidFill>
                <a:srgbClr val="27BD39"/>
              </a:solidFill>
              <a:latin typeface="Arial Black" panose="020B0A04020102020204" pitchFamily="34" charset="0"/>
            </a:endParaRPr>
          </a:p>
        </p:txBody>
      </p:sp>
    </p:spTree>
    <p:extLst>
      <p:ext uri="{BB962C8B-B14F-4D97-AF65-F5344CB8AC3E}">
        <p14:creationId xmlns:p14="http://schemas.microsoft.com/office/powerpoint/2010/main" val="2238686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1404600" cy="1143000"/>
          </a:xfrm>
        </p:spPr>
        <p:txBody>
          <a:bodyPr>
            <a:noAutofit/>
          </a:bodyPr>
          <a:lstStyle/>
          <a:p>
            <a:pPr algn="ctr"/>
            <a:r>
              <a:rPr lang="en-US"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444500" y="2413001"/>
            <a:ext cx="3098800" cy="3046988"/>
          </a:xfrm>
          <a:prstGeom prst="rect">
            <a:avLst/>
          </a:prstGeom>
          <a:noFill/>
        </p:spPr>
        <p:txBody>
          <a:bodyPr wrap="square" rtlCol="0">
            <a:spAutoFit/>
          </a:bodyPr>
          <a:lstStyle/>
          <a:p>
            <a:r>
              <a:rPr lang="en-US" sz="2400" dirty="0">
                <a:solidFill>
                  <a:srgbClr val="FF0000"/>
                </a:solidFill>
                <a:latin typeface="Arial Black" pitchFamily="34" charset="0"/>
              </a:rPr>
              <a:t>Proclamation of 1763: </a:t>
            </a:r>
            <a:r>
              <a:rPr lang="en-US" sz="2400" dirty="0">
                <a:solidFill>
                  <a:srgbClr val="FF0000"/>
                </a:solidFill>
                <a:latin typeface="Arial Black" pitchFamily="34" charset="0"/>
                <a:hlinkClick r:id="rId2"/>
              </a:rPr>
              <a:t>George III </a:t>
            </a:r>
            <a:r>
              <a:rPr lang="en-US" sz="2400" dirty="0">
                <a:latin typeface="Arial Black" pitchFamily="34" charset="0"/>
              </a:rPr>
              <a:t>forbade colonists from settling west of the </a:t>
            </a:r>
            <a:r>
              <a:rPr lang="en-US" sz="2400" dirty="0">
                <a:solidFill>
                  <a:srgbClr val="FF0000"/>
                </a:solidFill>
                <a:latin typeface="Arial Black" pitchFamily="34" charset="0"/>
              </a:rPr>
              <a:t>Appalachian Mountains</a:t>
            </a:r>
            <a:r>
              <a:rPr lang="en-US" sz="2400" dirty="0">
                <a:latin typeface="Arial Black" pitchFamily="34" charset="0"/>
              </a:rPr>
              <a:t>. </a:t>
            </a:r>
            <a:r>
              <a:rPr lang="en-US" sz="2400" dirty="0">
                <a:solidFill>
                  <a:srgbClr val="FF0000"/>
                </a:solidFill>
                <a:latin typeface="Arial Black" pitchFamily="34" charset="0"/>
              </a:rPr>
              <a:t>WHY?</a:t>
            </a:r>
          </a:p>
          <a:p>
            <a:endParaRPr lang="en-US" sz="2400" dirty="0">
              <a:solidFill>
                <a:srgbClr val="FF0000"/>
              </a:solidFill>
              <a:latin typeface="Arial Black" pitchFamily="34" charset="0"/>
            </a:endParaRPr>
          </a:p>
        </p:txBody>
      </p:sp>
      <p:pic>
        <p:nvPicPr>
          <p:cNvPr id="2" name="Picture 1"/>
          <p:cNvPicPr>
            <a:picLocks noChangeAspect="1"/>
          </p:cNvPicPr>
          <p:nvPr/>
        </p:nvPicPr>
        <p:blipFill>
          <a:blip r:embed="rId3" cstate="print"/>
          <a:stretch>
            <a:fillRect/>
          </a:stretch>
        </p:blipFill>
        <p:spPr>
          <a:xfrm>
            <a:off x="4673600" y="1185293"/>
            <a:ext cx="6264275" cy="550240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0" y="5549900"/>
            <a:ext cx="1143000" cy="1143000"/>
          </a:xfrm>
          <a:prstGeom prst="rect">
            <a:avLst/>
          </a:prstGeom>
        </p:spPr>
      </p:pic>
    </p:spTree>
    <p:extLst>
      <p:ext uri="{BB962C8B-B14F-4D97-AF65-F5344CB8AC3E}">
        <p14:creationId xmlns:p14="http://schemas.microsoft.com/office/powerpoint/2010/main" val="3884161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1988800" cy="1143000"/>
          </a:xfrm>
        </p:spPr>
        <p:txBody>
          <a:bodyPr>
            <a:noAutofit/>
          </a:bodyPr>
          <a:lstStyle/>
          <a:p>
            <a:pPr algn="ctr"/>
            <a:r>
              <a:rPr lang="en-US"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368300" y="1371601"/>
            <a:ext cx="5511800" cy="2554545"/>
          </a:xfrm>
          <a:prstGeom prst="rect">
            <a:avLst/>
          </a:prstGeom>
          <a:noFill/>
        </p:spPr>
        <p:txBody>
          <a:bodyPr wrap="square" rtlCol="0">
            <a:spAutoFit/>
          </a:bodyPr>
          <a:lstStyle/>
          <a:p>
            <a:endParaRPr lang="en-US" sz="2400" dirty="0">
              <a:solidFill>
                <a:srgbClr val="FF0000"/>
              </a:solidFill>
              <a:latin typeface="Arial Black" pitchFamily="34" charset="0"/>
            </a:endParaRPr>
          </a:p>
          <a:p>
            <a:r>
              <a:rPr lang="en-US" sz="2800" dirty="0">
                <a:latin typeface="Arial Black" pitchFamily="34" charset="0"/>
              </a:rPr>
              <a:t>Main British Taxation Acts:</a:t>
            </a:r>
          </a:p>
          <a:p>
            <a:pPr marL="342900" indent="-342900">
              <a:buFont typeface="Arial" pitchFamily="34" charset="0"/>
              <a:buChar char="•"/>
            </a:pPr>
            <a:r>
              <a:rPr lang="en-US" sz="3600" dirty="0">
                <a:solidFill>
                  <a:srgbClr val="FF0000"/>
                </a:solidFill>
                <a:latin typeface="Arial Black" pitchFamily="34" charset="0"/>
              </a:rPr>
              <a:t>Sugar Act </a:t>
            </a:r>
            <a:r>
              <a:rPr lang="en-US" sz="3600" dirty="0">
                <a:latin typeface="Arial Black" pitchFamily="34" charset="0"/>
              </a:rPr>
              <a:t>– </a:t>
            </a:r>
            <a:r>
              <a:rPr lang="en-US" sz="3600" dirty="0" smtClean="0">
                <a:latin typeface="Arial Black" pitchFamily="34" charset="0"/>
              </a:rPr>
              <a:t>1764</a:t>
            </a:r>
          </a:p>
          <a:p>
            <a:pPr marL="342900" indent="-342900">
              <a:buFont typeface="Arial" pitchFamily="34" charset="0"/>
              <a:buChar char="•"/>
            </a:pPr>
            <a:r>
              <a:rPr lang="en-US" sz="2400" dirty="0">
                <a:latin typeface="Arial Black" panose="020B0A04020102020204" pitchFamily="34" charset="0"/>
              </a:rPr>
              <a:t>reduced taxes on sugar and molasses, but enforced the </a:t>
            </a:r>
            <a:r>
              <a:rPr lang="en-US" sz="2400" dirty="0">
                <a:solidFill>
                  <a:srgbClr val="FF0000"/>
                </a:solidFill>
                <a:latin typeface="Arial Black" panose="020B0A04020102020204" pitchFamily="34" charset="0"/>
              </a:rPr>
              <a:t>Navigation </a:t>
            </a:r>
            <a:r>
              <a:rPr lang="en-US" sz="2400" dirty="0" smtClean="0">
                <a:solidFill>
                  <a:srgbClr val="FF0000"/>
                </a:solidFill>
                <a:latin typeface="Arial Black" panose="020B0A04020102020204" pitchFamily="34" charset="0"/>
              </a:rPr>
              <a:t>Act</a:t>
            </a:r>
            <a:endParaRPr lang="en-US" sz="2400" dirty="0">
              <a:solidFill>
                <a:srgbClr val="FF0000"/>
              </a:solidFill>
              <a:latin typeface="Arial Black" pitchFamily="34" charset="0"/>
            </a:endParaRPr>
          </a:p>
        </p:txBody>
      </p:sp>
      <p:pic>
        <p:nvPicPr>
          <p:cNvPr id="2" name="Picture 1"/>
          <p:cNvPicPr>
            <a:picLocks noChangeAspect="1"/>
          </p:cNvPicPr>
          <p:nvPr/>
        </p:nvPicPr>
        <p:blipFill>
          <a:blip r:embed="rId2" cstate="print"/>
          <a:stretch>
            <a:fillRect/>
          </a:stretch>
        </p:blipFill>
        <p:spPr>
          <a:xfrm>
            <a:off x="6304121" y="1784866"/>
            <a:ext cx="5443379" cy="40825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5549900"/>
            <a:ext cx="1143000" cy="1143000"/>
          </a:xfrm>
          <a:prstGeom prst="rect">
            <a:avLst/>
          </a:prstGeom>
        </p:spPr>
      </p:pic>
    </p:spTree>
    <p:extLst>
      <p:ext uri="{BB962C8B-B14F-4D97-AF65-F5344CB8AC3E}">
        <p14:creationId xmlns:p14="http://schemas.microsoft.com/office/powerpoint/2010/main" val="1923631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100" y="274638"/>
            <a:ext cx="11417300" cy="1143000"/>
          </a:xfrm>
        </p:spPr>
        <p:txBody>
          <a:bodyPr>
            <a:noAutofit/>
          </a:bodyPr>
          <a:lstStyle/>
          <a:p>
            <a:pPr algn="ctr"/>
            <a:r>
              <a:rPr lang="en-US"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584200" y="1371601"/>
            <a:ext cx="5473700" cy="3539430"/>
          </a:xfrm>
          <a:prstGeom prst="rect">
            <a:avLst/>
          </a:prstGeom>
          <a:noFill/>
        </p:spPr>
        <p:txBody>
          <a:bodyPr wrap="square" rtlCol="0">
            <a:spAutoFit/>
          </a:bodyPr>
          <a:lstStyle/>
          <a:p>
            <a:endParaRPr lang="en-US" sz="2400" dirty="0">
              <a:solidFill>
                <a:srgbClr val="FF0000"/>
              </a:solidFill>
              <a:latin typeface="Arial Black" pitchFamily="34" charset="0"/>
            </a:endParaRPr>
          </a:p>
          <a:p>
            <a:r>
              <a:rPr lang="en-US" sz="2800" dirty="0">
                <a:solidFill>
                  <a:srgbClr val="FF0000"/>
                </a:solidFill>
                <a:latin typeface="Arial Black" pitchFamily="34" charset="0"/>
              </a:rPr>
              <a:t>Main British Taxation Acts</a:t>
            </a:r>
            <a:r>
              <a:rPr lang="en-US" sz="2800" dirty="0" smtClean="0">
                <a:latin typeface="Arial Black" pitchFamily="34" charset="0"/>
              </a:rPr>
              <a:t>: </a:t>
            </a:r>
            <a:r>
              <a:rPr lang="en-US" sz="2800" dirty="0">
                <a:latin typeface="Arial Black" pitchFamily="34" charset="0"/>
                <a:hlinkClick r:id="rId2"/>
              </a:rPr>
              <a:t>Stamp Act (1765)</a:t>
            </a:r>
            <a:r>
              <a:rPr lang="en-US" sz="2800" dirty="0">
                <a:latin typeface="Arial Black" pitchFamily="34" charset="0"/>
              </a:rPr>
              <a:t> </a:t>
            </a:r>
          </a:p>
          <a:p>
            <a:r>
              <a:rPr lang="en-US" sz="2400" dirty="0" smtClean="0">
                <a:latin typeface="Arial Black" panose="020B0A04020102020204" pitchFamily="34" charset="0"/>
              </a:rPr>
              <a:t>Required </a:t>
            </a:r>
            <a:r>
              <a:rPr lang="en-US" sz="2400" dirty="0">
                <a:latin typeface="Arial Black" panose="020B0A04020102020204" pitchFamily="34" charset="0"/>
              </a:rPr>
              <a:t>colonist to purchase stamps on </a:t>
            </a:r>
            <a:r>
              <a:rPr lang="en-US" sz="2400" dirty="0">
                <a:solidFill>
                  <a:srgbClr val="FF0000"/>
                </a:solidFill>
                <a:latin typeface="Arial Black" panose="020B0A04020102020204" pitchFamily="34" charset="0"/>
              </a:rPr>
              <a:t>legal documents, such as, wills, deeds, </a:t>
            </a:r>
            <a:r>
              <a:rPr lang="en-US" sz="2400" dirty="0" smtClean="0">
                <a:solidFill>
                  <a:srgbClr val="FF0000"/>
                </a:solidFill>
                <a:latin typeface="Arial Black" panose="020B0A04020102020204" pitchFamily="34" charset="0"/>
              </a:rPr>
              <a:t>mortgages, playing cards, newspapers, wedding licenses, </a:t>
            </a:r>
            <a:r>
              <a:rPr lang="en-US" sz="2400" dirty="0">
                <a:solidFill>
                  <a:srgbClr val="FF0000"/>
                </a:solidFill>
                <a:latin typeface="Arial Black" panose="020B0A04020102020204" pitchFamily="34" charset="0"/>
              </a:rPr>
              <a:t>and death certificates</a:t>
            </a:r>
            <a:r>
              <a:rPr lang="en-US" sz="2400" dirty="0" smtClean="0">
                <a:latin typeface="Arial Black" panose="020B0A04020102020204" pitchFamily="34" charset="0"/>
              </a:rPr>
              <a:t>.</a:t>
            </a:r>
            <a:endParaRPr lang="en-US" sz="2400" dirty="0">
              <a:latin typeface="Arial Black" pitchFamily="34" charset="0"/>
            </a:endParaRPr>
          </a:p>
        </p:txBody>
      </p:sp>
      <p:pic>
        <p:nvPicPr>
          <p:cNvPr id="2" name="Picture 1"/>
          <p:cNvPicPr>
            <a:picLocks noChangeAspect="1"/>
          </p:cNvPicPr>
          <p:nvPr/>
        </p:nvPicPr>
        <p:blipFill>
          <a:blip r:embed="rId3" cstate="print"/>
          <a:stretch>
            <a:fillRect/>
          </a:stretch>
        </p:blipFill>
        <p:spPr>
          <a:xfrm>
            <a:off x="6845301" y="1371601"/>
            <a:ext cx="4106862" cy="526644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0" y="5549900"/>
            <a:ext cx="1143000" cy="1143000"/>
          </a:xfrm>
          <a:prstGeom prst="rect">
            <a:avLst/>
          </a:prstGeom>
        </p:spPr>
      </p:pic>
    </p:spTree>
    <p:extLst>
      <p:ext uri="{BB962C8B-B14F-4D97-AF65-F5344CB8AC3E}">
        <p14:creationId xmlns:p14="http://schemas.microsoft.com/office/powerpoint/2010/main" val="3795918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00" y="274638"/>
            <a:ext cx="10731500" cy="1143000"/>
          </a:xfrm>
        </p:spPr>
        <p:txBody>
          <a:bodyPr>
            <a:noAutofit/>
          </a:bodyPr>
          <a:lstStyle/>
          <a:p>
            <a:r>
              <a:rPr lang="en-US"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177800" y="1396704"/>
            <a:ext cx="5499100" cy="2800767"/>
          </a:xfrm>
          <a:prstGeom prst="rect">
            <a:avLst/>
          </a:prstGeom>
          <a:noFill/>
        </p:spPr>
        <p:txBody>
          <a:bodyPr wrap="square" rtlCol="0">
            <a:spAutoFit/>
          </a:bodyPr>
          <a:lstStyle/>
          <a:p>
            <a:endParaRPr lang="en-US" sz="2400" dirty="0">
              <a:solidFill>
                <a:srgbClr val="FF0000"/>
              </a:solidFill>
              <a:latin typeface="Arial Black" pitchFamily="34" charset="0"/>
            </a:endParaRPr>
          </a:p>
          <a:p>
            <a:r>
              <a:rPr lang="en-US" sz="2800" dirty="0">
                <a:solidFill>
                  <a:srgbClr val="FF0000"/>
                </a:solidFill>
                <a:latin typeface="Arial Black" pitchFamily="34" charset="0"/>
              </a:rPr>
              <a:t>Main British Taxation Acts</a:t>
            </a:r>
            <a:r>
              <a:rPr lang="en-US" sz="2800" dirty="0">
                <a:latin typeface="Arial Black" pitchFamily="34" charset="0"/>
              </a:rPr>
              <a:t>:</a:t>
            </a:r>
          </a:p>
          <a:p>
            <a:r>
              <a:rPr lang="en-US" sz="2800" dirty="0" smtClean="0">
                <a:latin typeface="Arial Black" pitchFamily="34" charset="0"/>
                <a:hlinkClick r:id="rId2"/>
              </a:rPr>
              <a:t>Quartering </a:t>
            </a:r>
            <a:r>
              <a:rPr lang="en-US" sz="2800" dirty="0">
                <a:latin typeface="Arial Black" pitchFamily="34" charset="0"/>
                <a:hlinkClick r:id="rId2"/>
              </a:rPr>
              <a:t>Act – </a:t>
            </a:r>
            <a:r>
              <a:rPr lang="en-US" sz="2800" dirty="0" smtClean="0">
                <a:latin typeface="Arial Black" pitchFamily="34" charset="0"/>
                <a:hlinkClick r:id="rId2"/>
              </a:rPr>
              <a:t>1765</a:t>
            </a:r>
            <a:endParaRPr lang="en-US" sz="2800" dirty="0" smtClean="0">
              <a:latin typeface="Arial Black" pitchFamily="34" charset="0"/>
            </a:endParaRPr>
          </a:p>
          <a:p>
            <a:pPr marL="342900" indent="-342900">
              <a:buFont typeface="Arial" pitchFamily="34" charset="0"/>
              <a:buChar char="•"/>
            </a:pPr>
            <a:r>
              <a:rPr lang="en-US" sz="2400" dirty="0">
                <a:latin typeface="Arial Black" panose="020B0A04020102020204" pitchFamily="34" charset="0"/>
              </a:rPr>
              <a:t>C</a:t>
            </a:r>
            <a:r>
              <a:rPr lang="en-US" sz="2400" dirty="0" smtClean="0">
                <a:latin typeface="Arial Black" panose="020B0A04020102020204" pitchFamily="34" charset="0"/>
              </a:rPr>
              <a:t>olonists </a:t>
            </a:r>
            <a:r>
              <a:rPr lang="en-US" sz="2400" dirty="0">
                <a:latin typeface="Arial Black" panose="020B0A04020102020204" pitchFamily="34" charset="0"/>
              </a:rPr>
              <a:t>were </a:t>
            </a:r>
            <a:r>
              <a:rPr lang="en-US" sz="2400" dirty="0">
                <a:solidFill>
                  <a:srgbClr val="FF0000"/>
                </a:solidFill>
                <a:latin typeface="Arial Black" panose="020B0A04020102020204" pitchFamily="34" charset="0"/>
              </a:rPr>
              <a:t>required to provide food and shelter </a:t>
            </a:r>
            <a:r>
              <a:rPr lang="en-US" sz="2400" dirty="0">
                <a:latin typeface="Arial Black" panose="020B0A04020102020204" pitchFamily="34" charset="0"/>
              </a:rPr>
              <a:t>for British troops assigned to that area.</a:t>
            </a:r>
          </a:p>
        </p:txBody>
      </p:sp>
      <p:pic>
        <p:nvPicPr>
          <p:cNvPr id="3" name="Picture 2"/>
          <p:cNvPicPr>
            <a:picLocks noChangeAspect="1"/>
          </p:cNvPicPr>
          <p:nvPr/>
        </p:nvPicPr>
        <p:blipFill>
          <a:blip r:embed="rId3" cstate="print"/>
          <a:stretch>
            <a:fillRect/>
          </a:stretch>
        </p:blipFill>
        <p:spPr>
          <a:xfrm>
            <a:off x="5981700" y="1784866"/>
            <a:ext cx="5526088" cy="413923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0" y="5549900"/>
            <a:ext cx="1143000" cy="1143000"/>
          </a:xfrm>
          <a:prstGeom prst="rect">
            <a:avLst/>
          </a:prstGeom>
        </p:spPr>
      </p:pic>
    </p:spTree>
    <p:extLst>
      <p:ext uri="{BB962C8B-B14F-4D97-AF65-F5344CB8AC3E}">
        <p14:creationId xmlns:p14="http://schemas.microsoft.com/office/powerpoint/2010/main" val="1968223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219200" y="101602"/>
            <a:ext cx="8686800" cy="914399"/>
          </a:xfrm>
          <a:prstGeom prst="rect">
            <a:avLst/>
          </a:prstGeom>
          <a:noFill/>
          <a:ln>
            <a:noFill/>
          </a:ln>
        </p:spPr>
        <p:txBody>
          <a:bodyPr vert="horz" lIns="91425" tIns="45700" rIns="91425" bIns="45700" rtlCol="0" anchor="b" anchorCtr="0">
            <a:noAutofit/>
          </a:bodyPr>
          <a:lstStyle/>
          <a:p>
            <a:pPr algn="ctr">
              <a:spcBef>
                <a:spcPts val="0"/>
              </a:spcBef>
              <a:buClr>
                <a:srgbClr val="F9F9F9"/>
              </a:buClr>
              <a:buSzPct val="25000"/>
            </a:pPr>
            <a:r>
              <a:rPr lang="en-US" sz="3800" b="1" dirty="0">
                <a:solidFill>
                  <a:srgbClr val="F9F9F9"/>
                </a:solidFill>
                <a:latin typeface="Merriweather"/>
                <a:ea typeface="Merriweather"/>
                <a:cs typeface="Merriweather"/>
                <a:sym typeface="Merriweather"/>
              </a:rPr>
              <a:t> </a:t>
            </a:r>
            <a:endParaRPr lang="en-US" sz="3800" b="1" dirty="0">
              <a:latin typeface="Arial Black" panose="020B0A04020102020204" pitchFamily="34" charset="0"/>
              <a:ea typeface="Merriweather"/>
              <a:cs typeface="Merriweather"/>
              <a:sym typeface="Merriweather"/>
            </a:endParaRPr>
          </a:p>
        </p:txBody>
      </p:sp>
      <p:sp>
        <p:nvSpPr>
          <p:cNvPr id="100" name="Shape 100"/>
          <p:cNvSpPr txBox="1">
            <a:spLocks noGrp="1"/>
          </p:cNvSpPr>
          <p:nvPr>
            <p:ph type="body" idx="1"/>
          </p:nvPr>
        </p:nvSpPr>
        <p:spPr>
          <a:xfrm>
            <a:off x="1447799" y="1676402"/>
            <a:ext cx="10020301" cy="3962399"/>
          </a:xfrm>
          <a:prstGeom prst="rect">
            <a:avLst/>
          </a:prstGeom>
          <a:noFill/>
          <a:ln>
            <a:noFill/>
          </a:ln>
        </p:spPr>
        <p:txBody>
          <a:bodyPr vert="horz" lIns="91425" tIns="45700" rIns="91425" bIns="45700" rtlCol="0" anchor="t" anchorCtr="0">
            <a:noAutofit/>
          </a:bodyPr>
          <a:lstStyle/>
          <a:p>
            <a:pPr marL="274320" indent="-274320">
              <a:spcBef>
                <a:spcPts val="600"/>
              </a:spcBef>
              <a:buClr>
                <a:schemeClr val="accent2"/>
              </a:buClr>
              <a:buSzPct val="25000"/>
              <a:buNone/>
            </a:pPr>
            <a:r>
              <a:rPr lang="en-US" sz="2600" dirty="0" smtClean="0">
                <a:solidFill>
                  <a:schemeClr val="lt1"/>
                </a:solidFill>
                <a:latin typeface="Merriweather"/>
                <a:ea typeface="Merriweather"/>
                <a:cs typeface="Merriweather"/>
                <a:sym typeface="Merriweather"/>
              </a:rPr>
              <a:t> </a:t>
            </a:r>
            <a:endParaRPr lang="en-US" sz="2600" dirty="0">
              <a:solidFill>
                <a:schemeClr val="lt1"/>
              </a:solidFill>
              <a:latin typeface="Merriweather"/>
              <a:ea typeface="Merriweather"/>
              <a:cs typeface="Merriweather"/>
              <a:sym typeface="Merriweather"/>
            </a:endParaRPr>
          </a:p>
        </p:txBody>
      </p:sp>
      <p:pic>
        <p:nvPicPr>
          <p:cNvPr id="2" name="Picture 1"/>
          <p:cNvPicPr>
            <a:picLocks noChangeAspect="1"/>
          </p:cNvPicPr>
          <p:nvPr/>
        </p:nvPicPr>
        <p:blipFill>
          <a:blip r:embed="rId3"/>
          <a:stretch>
            <a:fillRect/>
          </a:stretch>
        </p:blipFill>
        <p:spPr>
          <a:xfrm>
            <a:off x="10815271" y="181423"/>
            <a:ext cx="1127858" cy="1298561"/>
          </a:xfrm>
          <a:prstGeom prst="rect">
            <a:avLst/>
          </a:prstGeom>
        </p:spPr>
      </p:pic>
      <p:sp>
        <p:nvSpPr>
          <p:cNvPr id="3" name="TextBox 2"/>
          <p:cNvSpPr txBox="1"/>
          <p:nvPr/>
        </p:nvSpPr>
        <p:spPr>
          <a:xfrm>
            <a:off x="2489200" y="368300"/>
            <a:ext cx="7607300" cy="769441"/>
          </a:xfrm>
          <a:prstGeom prst="rect">
            <a:avLst/>
          </a:prstGeom>
          <a:noFill/>
        </p:spPr>
        <p:txBody>
          <a:bodyPr wrap="square" rtlCol="0">
            <a:spAutoFit/>
          </a:bodyPr>
          <a:lstStyle/>
          <a:p>
            <a:pPr algn="ctr"/>
            <a:r>
              <a:rPr lang="en-US" sz="4400" dirty="0" smtClean="0">
                <a:latin typeface="Arial Black" panose="020B0A04020102020204" pitchFamily="34" charset="0"/>
              </a:rPr>
              <a:t>Mid-Term Review</a:t>
            </a:r>
            <a:endParaRPr lang="en-US" sz="4400" dirty="0">
              <a:latin typeface="Arial Black" panose="020B0A04020102020204" pitchFamily="34" charset="0"/>
            </a:endParaRPr>
          </a:p>
        </p:txBody>
      </p:sp>
      <p:sp>
        <p:nvSpPr>
          <p:cNvPr id="4" name="TextBox 3"/>
          <p:cNvSpPr txBox="1"/>
          <p:nvPr/>
        </p:nvSpPr>
        <p:spPr>
          <a:xfrm>
            <a:off x="787400" y="1295400"/>
            <a:ext cx="102870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Black" panose="020B0A04020102020204" pitchFamily="34" charset="0"/>
              </a:rPr>
              <a:t>Three colonial regions</a:t>
            </a:r>
          </a:p>
          <a:p>
            <a:pPr marL="742950" lvl="1" indent="-285750">
              <a:buFont typeface="Arial" panose="020B0604020202020204" pitchFamily="34" charset="0"/>
              <a:buChar char="•"/>
            </a:pPr>
            <a:r>
              <a:rPr lang="en-US" sz="2400" dirty="0" smtClean="0">
                <a:latin typeface="Arial Black" panose="020B0A04020102020204" pitchFamily="34" charset="0"/>
              </a:rPr>
              <a:t>New England – Rocky soil, short growing season, focused on trade</a:t>
            </a:r>
          </a:p>
          <a:p>
            <a:pPr marL="742950" lvl="1" indent="-285750">
              <a:buFont typeface="Arial" panose="020B0604020202020204" pitchFamily="34" charset="0"/>
              <a:buChar char="•"/>
            </a:pPr>
            <a:r>
              <a:rPr lang="en-US" sz="2400" dirty="0" smtClean="0">
                <a:latin typeface="Arial Black" panose="020B0A04020102020204" pitchFamily="34" charset="0"/>
              </a:rPr>
              <a:t>Middle – hybrid of New England and Southern colonies, provided grain, beef and possessed natural harbors and water transportation system</a:t>
            </a:r>
          </a:p>
          <a:p>
            <a:pPr marL="742950" lvl="1" indent="-285750">
              <a:buFont typeface="Arial" panose="020B0604020202020204" pitchFamily="34" charset="0"/>
              <a:buChar char="•"/>
            </a:pPr>
            <a:r>
              <a:rPr lang="en-US" sz="2400" dirty="0" smtClean="0">
                <a:latin typeface="Arial Black" panose="020B0A04020102020204" pitchFamily="34" charset="0"/>
              </a:rPr>
              <a:t>Southern – Fertile soil, long growing season, </a:t>
            </a:r>
            <a:r>
              <a:rPr lang="en-US" sz="2400" dirty="0" smtClean="0">
                <a:latin typeface="Arial Black" panose="020B0A04020102020204" pitchFamily="34" charset="0"/>
              </a:rPr>
              <a:t>possessed natural harbors and water transportation system</a:t>
            </a:r>
          </a:p>
          <a:p>
            <a:pPr marL="742950" lvl="1" indent="-285750">
              <a:buFont typeface="Arial" panose="020B0604020202020204" pitchFamily="34" charset="0"/>
              <a:buChar char="•"/>
            </a:pPr>
            <a:endParaRPr lang="en-US" sz="2400" dirty="0">
              <a:latin typeface="Arial Black" panose="020B0A04020102020204" pitchFamily="34" charset="0"/>
            </a:endParaRPr>
          </a:p>
        </p:txBody>
      </p:sp>
    </p:spTree>
    <p:extLst>
      <p:ext uri="{BB962C8B-B14F-4D97-AF65-F5344CB8AC3E}">
        <p14:creationId xmlns:p14="http://schemas.microsoft.com/office/powerpoint/2010/main" val="3329191739"/>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800" y="274638"/>
            <a:ext cx="11214100" cy="1143000"/>
          </a:xfrm>
        </p:spPr>
        <p:txBody>
          <a:bodyPr>
            <a:noAutofit/>
          </a:bodyPr>
          <a:lstStyle/>
          <a:p>
            <a:pPr algn="ctr"/>
            <a:r>
              <a:rPr lang="en-US"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584200" y="1371601"/>
            <a:ext cx="5930900" cy="5262979"/>
          </a:xfrm>
          <a:prstGeom prst="rect">
            <a:avLst/>
          </a:prstGeom>
          <a:noFill/>
        </p:spPr>
        <p:txBody>
          <a:bodyPr wrap="square" rtlCol="0">
            <a:spAutoFit/>
          </a:bodyPr>
          <a:lstStyle/>
          <a:p>
            <a:endParaRPr lang="en-US" sz="2400" dirty="0">
              <a:solidFill>
                <a:srgbClr val="FF0000"/>
              </a:solidFill>
              <a:latin typeface="Arial Black" pitchFamily="34" charset="0"/>
            </a:endParaRPr>
          </a:p>
          <a:p>
            <a:r>
              <a:rPr lang="en-US" sz="2400" dirty="0">
                <a:solidFill>
                  <a:srgbClr val="FF0000"/>
                </a:solidFill>
                <a:latin typeface="Arial Black" pitchFamily="34" charset="0"/>
              </a:rPr>
              <a:t>Main British Taxation Acts</a:t>
            </a:r>
            <a:r>
              <a:rPr lang="en-US" sz="2400" dirty="0">
                <a:latin typeface="Arial Black" pitchFamily="34" charset="0"/>
              </a:rPr>
              <a:t>:</a:t>
            </a:r>
          </a:p>
          <a:p>
            <a:pPr marL="342900" indent="-342900">
              <a:buFont typeface="Arial" pitchFamily="34" charset="0"/>
              <a:buChar char="•"/>
            </a:pPr>
            <a:r>
              <a:rPr lang="en-US" sz="2400" dirty="0" smtClean="0">
                <a:latin typeface="Arial Black" pitchFamily="34" charset="0"/>
                <a:hlinkClick r:id="rId2" action="ppaction://hlinkfile"/>
              </a:rPr>
              <a:t>Townshend </a:t>
            </a:r>
            <a:r>
              <a:rPr lang="en-US" sz="2400" dirty="0">
                <a:latin typeface="Arial Black" pitchFamily="34" charset="0"/>
                <a:hlinkClick r:id="rId2" action="ppaction://hlinkfile"/>
              </a:rPr>
              <a:t>Acts </a:t>
            </a:r>
            <a:r>
              <a:rPr lang="en-US" sz="2400" dirty="0" smtClean="0">
                <a:latin typeface="Arial Black" pitchFamily="34" charset="0"/>
              </a:rPr>
              <a:t>(</a:t>
            </a:r>
            <a:r>
              <a:rPr lang="en-US" sz="2400" dirty="0">
                <a:latin typeface="Arial Black" pitchFamily="34" charset="0"/>
              </a:rPr>
              <a:t>1767) </a:t>
            </a:r>
            <a:endParaRPr lang="en-US" sz="2400" dirty="0" smtClean="0">
              <a:latin typeface="Arial Black" pitchFamily="34" charset="0"/>
            </a:endParaRPr>
          </a:p>
          <a:p>
            <a:pPr marL="342900" indent="-342900">
              <a:buFont typeface="Arial" pitchFamily="34" charset="0"/>
              <a:buChar char="•"/>
            </a:pPr>
            <a:r>
              <a:rPr lang="en-US" sz="2400" dirty="0" smtClean="0">
                <a:latin typeface="Arial Black" pitchFamily="34" charset="0"/>
              </a:rPr>
              <a:t>Taxes </a:t>
            </a:r>
            <a:r>
              <a:rPr lang="en-US" sz="2400" dirty="0">
                <a:latin typeface="Arial Black" pitchFamily="34" charset="0"/>
              </a:rPr>
              <a:t>on </a:t>
            </a:r>
            <a:r>
              <a:rPr lang="en-US" sz="2400" dirty="0">
                <a:solidFill>
                  <a:srgbClr val="FF0000"/>
                </a:solidFill>
                <a:latin typeface="Arial Black" pitchFamily="34" charset="0"/>
              </a:rPr>
              <a:t>glass, paint, oil, lead, paper, and tea </a:t>
            </a:r>
            <a:r>
              <a:rPr lang="en-US" sz="2400" dirty="0">
                <a:latin typeface="Arial Black" pitchFamily="34" charset="0"/>
              </a:rPr>
              <a:t>were applied with the design of raising £40,000 a year for the </a:t>
            </a:r>
            <a:r>
              <a:rPr lang="en-US" sz="2400" dirty="0">
                <a:solidFill>
                  <a:srgbClr val="FF0000"/>
                </a:solidFill>
                <a:latin typeface="Arial Black" pitchFamily="34" charset="0"/>
              </a:rPr>
              <a:t>administration of the colonies</a:t>
            </a:r>
            <a:r>
              <a:rPr lang="en-US" sz="2400" dirty="0">
                <a:latin typeface="Arial Black" pitchFamily="34" charset="0"/>
              </a:rPr>
              <a:t>. </a:t>
            </a:r>
            <a:endParaRPr lang="en-US" sz="2400" dirty="0" smtClean="0">
              <a:latin typeface="Arial Black" pitchFamily="34" charset="0"/>
            </a:endParaRPr>
          </a:p>
          <a:p>
            <a:pPr marL="342900" indent="-342900">
              <a:buFont typeface="Arial" pitchFamily="34" charset="0"/>
              <a:buChar char="•"/>
            </a:pPr>
            <a:r>
              <a:rPr lang="en-US" sz="2400" dirty="0" smtClean="0">
                <a:solidFill>
                  <a:srgbClr val="FF0000"/>
                </a:solidFill>
                <a:latin typeface="Arial Black" pitchFamily="34" charset="0"/>
              </a:rPr>
              <a:t>Boston</a:t>
            </a:r>
            <a:r>
              <a:rPr lang="en-US" sz="2400" dirty="0" smtClean="0">
                <a:latin typeface="Arial Black" pitchFamily="34" charset="0"/>
              </a:rPr>
              <a:t> was later occupied by British troops</a:t>
            </a:r>
          </a:p>
          <a:p>
            <a:pPr marL="342900" indent="-342900">
              <a:buFont typeface="Arial" pitchFamily="34" charset="0"/>
              <a:buChar char="•"/>
            </a:pPr>
            <a:r>
              <a:rPr lang="en-US" sz="2400" dirty="0" smtClean="0">
                <a:latin typeface="Arial Black" pitchFamily="34" charset="0"/>
              </a:rPr>
              <a:t>Bostonians, and then the rest of the colonies began to </a:t>
            </a:r>
            <a:r>
              <a:rPr lang="en-US" sz="2400" dirty="0" smtClean="0">
                <a:solidFill>
                  <a:srgbClr val="FF0000"/>
                </a:solidFill>
                <a:latin typeface="Arial Black" pitchFamily="34" charset="0"/>
              </a:rPr>
              <a:t>boycott British goods</a:t>
            </a:r>
          </a:p>
          <a:p>
            <a:endParaRPr lang="en-US" sz="2400" dirty="0">
              <a:latin typeface="Arial Black" pitchFamily="34" charset="0"/>
            </a:endParaRPr>
          </a:p>
        </p:txBody>
      </p:sp>
      <p:pic>
        <p:nvPicPr>
          <p:cNvPr id="2" name="Picture 1"/>
          <p:cNvPicPr>
            <a:picLocks noChangeAspect="1"/>
          </p:cNvPicPr>
          <p:nvPr/>
        </p:nvPicPr>
        <p:blipFill>
          <a:blip r:embed="rId3" cstate="print"/>
          <a:stretch>
            <a:fillRect/>
          </a:stretch>
        </p:blipFill>
        <p:spPr>
          <a:xfrm>
            <a:off x="7239000" y="1818045"/>
            <a:ext cx="3848100" cy="38481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597943"/>
            <a:ext cx="1143000" cy="1143000"/>
          </a:xfrm>
          <a:prstGeom prst="rect">
            <a:avLst/>
          </a:prstGeom>
        </p:spPr>
      </p:pic>
    </p:spTree>
    <p:extLst>
      <p:ext uri="{BB962C8B-B14F-4D97-AF65-F5344CB8AC3E}">
        <p14:creationId xmlns:p14="http://schemas.microsoft.com/office/powerpoint/2010/main" val="2067821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800" y="274638"/>
            <a:ext cx="11214100" cy="1143000"/>
          </a:xfrm>
        </p:spPr>
        <p:txBody>
          <a:bodyPr>
            <a:noAutofit/>
          </a:bodyPr>
          <a:lstStyle/>
          <a:p>
            <a:pPr algn="ctr"/>
            <a:r>
              <a:rPr lang="en-US"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584200" y="1371601"/>
            <a:ext cx="11214100" cy="1938992"/>
          </a:xfrm>
          <a:prstGeom prst="rect">
            <a:avLst/>
          </a:prstGeom>
          <a:noFill/>
        </p:spPr>
        <p:txBody>
          <a:bodyPr wrap="square" rtlCol="0">
            <a:spAutoFit/>
          </a:bodyPr>
          <a:lstStyle/>
          <a:p>
            <a:r>
              <a:rPr lang="en-US" sz="2400" dirty="0" smtClean="0">
                <a:solidFill>
                  <a:srgbClr val="FF0000"/>
                </a:solidFill>
                <a:latin typeface="Arial Black" panose="020B0A04020102020204" pitchFamily="34" charset="0"/>
              </a:rPr>
              <a:t>Patrick </a:t>
            </a:r>
            <a:r>
              <a:rPr lang="en-US" sz="2400" dirty="0">
                <a:solidFill>
                  <a:srgbClr val="FF0000"/>
                </a:solidFill>
                <a:latin typeface="Arial Black" panose="020B0A04020102020204" pitchFamily="34" charset="0"/>
              </a:rPr>
              <a:t>Henry</a:t>
            </a:r>
          </a:p>
          <a:p>
            <a:r>
              <a:rPr lang="en-US" sz="2400" dirty="0">
                <a:latin typeface="Arial Black" panose="020B0A04020102020204" pitchFamily="34" charset="0"/>
              </a:rPr>
              <a:t>Made a dramatic </a:t>
            </a:r>
            <a:r>
              <a:rPr lang="en-US" sz="2400" dirty="0" smtClean="0">
                <a:latin typeface="Arial Black" panose="020B0A04020102020204" pitchFamily="34" charset="0"/>
              </a:rPr>
              <a:t>speech </a:t>
            </a:r>
            <a:r>
              <a:rPr lang="en-US" sz="2400" dirty="0">
                <a:latin typeface="Arial Black" panose="020B0A04020102020204" pitchFamily="34" charset="0"/>
              </a:rPr>
              <a:t>to the Virginia House of Burgesses in May 1765. </a:t>
            </a:r>
            <a:r>
              <a:rPr lang="en-US" sz="2400" dirty="0" smtClean="0">
                <a:solidFill>
                  <a:srgbClr val="FF0000"/>
                </a:solidFill>
                <a:latin typeface="Arial Black" panose="020B0A04020102020204" pitchFamily="34" charset="0"/>
              </a:rPr>
              <a:t>"Virginia Resolves" </a:t>
            </a:r>
            <a:r>
              <a:rPr lang="en-US" sz="2400" dirty="0" smtClean="0">
                <a:latin typeface="Arial Black" panose="020B0A04020102020204" pitchFamily="34" charset="0"/>
              </a:rPr>
              <a:t>were </a:t>
            </a:r>
            <a:r>
              <a:rPr lang="en-US" sz="2400" dirty="0">
                <a:latin typeface="Arial Black" panose="020B0A04020102020204" pitchFamily="34" charset="0"/>
              </a:rPr>
              <a:t>his resolutions for the colonies on taxes. </a:t>
            </a:r>
            <a:r>
              <a:rPr lang="en-US" sz="2400" dirty="0">
                <a:solidFill>
                  <a:srgbClr val="FF0000"/>
                </a:solidFill>
                <a:latin typeface="Arial Black" panose="020B0A04020102020204" pitchFamily="34" charset="0"/>
              </a:rPr>
              <a:t>No taxing unless by the Virginia House.</a:t>
            </a:r>
          </a:p>
          <a:p>
            <a:endParaRPr lang="en-US" sz="2400" dirty="0">
              <a:latin typeface="Arial Black"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597943"/>
            <a:ext cx="1143000" cy="1143000"/>
          </a:xfrm>
          <a:prstGeom prst="rect">
            <a:avLst/>
          </a:prstGeom>
        </p:spPr>
      </p:pic>
    </p:spTree>
    <p:extLst>
      <p:ext uri="{BB962C8B-B14F-4D97-AF65-F5344CB8AC3E}">
        <p14:creationId xmlns:p14="http://schemas.microsoft.com/office/powerpoint/2010/main" val="793453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00" y="274638"/>
            <a:ext cx="11239500" cy="1143000"/>
          </a:xfrm>
        </p:spPr>
        <p:txBody>
          <a:bodyPr>
            <a:noAutofit/>
          </a:bodyPr>
          <a:lstStyle/>
          <a:p>
            <a:pPr algn="ctr"/>
            <a:r>
              <a:rPr lang="en-US"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584200" y="1371601"/>
            <a:ext cx="10515600" cy="1569660"/>
          </a:xfrm>
          <a:prstGeom prst="rect">
            <a:avLst/>
          </a:prstGeom>
          <a:noFill/>
        </p:spPr>
        <p:txBody>
          <a:bodyPr wrap="square" rtlCol="0">
            <a:spAutoFit/>
          </a:bodyPr>
          <a:lstStyle/>
          <a:p>
            <a:endParaRPr lang="en-US" sz="2400" dirty="0">
              <a:solidFill>
                <a:srgbClr val="FF0000"/>
              </a:solidFill>
              <a:latin typeface="Arial Black" pitchFamily="34" charset="0"/>
            </a:endParaRPr>
          </a:p>
          <a:p>
            <a:r>
              <a:rPr lang="en-US" sz="2400" dirty="0">
                <a:solidFill>
                  <a:srgbClr val="FF0000"/>
                </a:solidFill>
                <a:latin typeface="Arial Black" pitchFamily="34" charset="0"/>
              </a:rPr>
              <a:t>Main British Taxation Acts</a:t>
            </a:r>
            <a:r>
              <a:rPr lang="en-US" sz="2400" dirty="0">
                <a:latin typeface="Arial Black" pitchFamily="34" charset="0"/>
              </a:rPr>
              <a:t>:</a:t>
            </a:r>
          </a:p>
          <a:p>
            <a:pPr marL="342900" indent="-342900">
              <a:buFont typeface="Arial" pitchFamily="34" charset="0"/>
              <a:buChar char="•"/>
            </a:pPr>
            <a:r>
              <a:rPr lang="en-US" sz="2400" dirty="0" smtClean="0">
                <a:latin typeface="Arial Black" pitchFamily="34" charset="0"/>
                <a:hlinkClick r:id="rId2"/>
              </a:rPr>
              <a:t>Tea </a:t>
            </a:r>
            <a:r>
              <a:rPr lang="en-US" sz="2400" dirty="0">
                <a:latin typeface="Arial Black" pitchFamily="34" charset="0"/>
                <a:hlinkClick r:id="rId2"/>
              </a:rPr>
              <a:t>Act </a:t>
            </a:r>
            <a:r>
              <a:rPr lang="en-US" sz="2400" dirty="0">
                <a:latin typeface="Arial Black" pitchFamily="34" charset="0"/>
              </a:rPr>
              <a:t>(1773</a:t>
            </a:r>
            <a:r>
              <a:rPr lang="en-US" sz="2400" dirty="0" smtClean="0">
                <a:latin typeface="Arial Black" pitchFamily="34" charset="0"/>
              </a:rPr>
              <a:t>) </a:t>
            </a:r>
            <a:r>
              <a:rPr lang="en-US" sz="2400" dirty="0">
                <a:latin typeface="Arial Black" panose="020B0A04020102020204" pitchFamily="34" charset="0"/>
              </a:rPr>
              <a:t>gave </a:t>
            </a:r>
            <a:r>
              <a:rPr lang="en-US" sz="2400" dirty="0" smtClean="0">
                <a:solidFill>
                  <a:srgbClr val="FF0000"/>
                </a:solidFill>
                <a:latin typeface="Arial Black" panose="020B0A04020102020204" pitchFamily="34" charset="0"/>
              </a:rPr>
              <a:t>East </a:t>
            </a:r>
            <a:r>
              <a:rPr lang="en-US" sz="2400" dirty="0">
                <a:solidFill>
                  <a:srgbClr val="FF0000"/>
                </a:solidFill>
                <a:latin typeface="Arial Black" panose="020B0A04020102020204" pitchFamily="34" charset="0"/>
              </a:rPr>
              <a:t>India Company </a:t>
            </a:r>
            <a:r>
              <a:rPr lang="en-US" sz="2400" dirty="0">
                <a:latin typeface="Arial Black" panose="020B0A04020102020204" pitchFamily="34" charset="0"/>
              </a:rPr>
              <a:t>a monopoly on tea imports to </a:t>
            </a:r>
            <a:r>
              <a:rPr lang="en-US" sz="2400" dirty="0" smtClean="0">
                <a:latin typeface="Arial Black" panose="020B0A04020102020204" pitchFamily="34" charset="0"/>
              </a:rPr>
              <a:t>America.</a:t>
            </a:r>
            <a:endParaRPr lang="en-US" sz="2400" dirty="0">
              <a:latin typeface="Arial Black" pitchFamily="34" charset="0"/>
            </a:endParaRPr>
          </a:p>
        </p:txBody>
      </p:sp>
      <p:pic>
        <p:nvPicPr>
          <p:cNvPr id="2" name="Picture 1"/>
          <p:cNvPicPr>
            <a:picLocks noChangeAspect="1"/>
          </p:cNvPicPr>
          <p:nvPr/>
        </p:nvPicPr>
        <p:blipFill>
          <a:blip r:embed="rId3" cstate="print"/>
          <a:stretch>
            <a:fillRect/>
          </a:stretch>
        </p:blipFill>
        <p:spPr>
          <a:xfrm>
            <a:off x="3136237" y="3047624"/>
            <a:ext cx="5690925" cy="3684874"/>
          </a:xfrm>
          <a:prstGeom prst="rect">
            <a:avLst/>
          </a:prstGeom>
        </p:spPr>
      </p:pic>
      <p:pic>
        <p:nvPicPr>
          <p:cNvPr id="3" name="Picture 2"/>
          <p:cNvPicPr>
            <a:picLocks noChangeAspect="1"/>
          </p:cNvPicPr>
          <p:nvPr/>
        </p:nvPicPr>
        <p:blipFill>
          <a:blip r:embed="rId4"/>
          <a:stretch>
            <a:fillRect/>
          </a:stretch>
        </p:blipFill>
        <p:spPr>
          <a:xfrm>
            <a:off x="112726" y="5711853"/>
            <a:ext cx="1146147" cy="1146147"/>
          </a:xfrm>
          <a:prstGeom prst="rect">
            <a:avLst/>
          </a:prstGeom>
        </p:spPr>
      </p:pic>
    </p:spTree>
    <p:extLst>
      <p:ext uri="{BB962C8B-B14F-4D97-AF65-F5344CB8AC3E}">
        <p14:creationId xmlns:p14="http://schemas.microsoft.com/office/powerpoint/2010/main" val="998372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300" y="274638"/>
            <a:ext cx="11137900" cy="1143000"/>
          </a:xfrm>
        </p:spPr>
        <p:txBody>
          <a:bodyPr>
            <a:noAutofit/>
          </a:bodyPr>
          <a:lstStyle/>
          <a:p>
            <a:pPr algn="ctr"/>
            <a:r>
              <a:rPr lang="en-US"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2" name="TextBox 1"/>
          <p:cNvSpPr txBox="1"/>
          <p:nvPr/>
        </p:nvSpPr>
        <p:spPr>
          <a:xfrm>
            <a:off x="1866900" y="5130800"/>
            <a:ext cx="184731" cy="369332"/>
          </a:xfrm>
          <a:prstGeom prst="rect">
            <a:avLst/>
          </a:prstGeom>
          <a:noFill/>
        </p:spPr>
        <p:txBody>
          <a:bodyPr wrap="none" rtlCol="0">
            <a:spAutoFit/>
          </a:bodyPr>
          <a:lstStyle/>
          <a:p>
            <a:endParaRPr lang="en-US" dirty="0"/>
          </a:p>
        </p:txBody>
      </p:sp>
      <p:sp>
        <p:nvSpPr>
          <p:cNvPr id="7" name="TextBox 6"/>
          <p:cNvSpPr txBox="1"/>
          <p:nvPr/>
        </p:nvSpPr>
        <p:spPr>
          <a:xfrm>
            <a:off x="660400" y="1600200"/>
            <a:ext cx="10718800" cy="1846659"/>
          </a:xfrm>
          <a:prstGeom prst="rect">
            <a:avLst/>
          </a:prstGeom>
          <a:noFill/>
        </p:spPr>
        <p:txBody>
          <a:bodyPr wrap="square" rtlCol="0">
            <a:spAutoFit/>
          </a:bodyPr>
          <a:lstStyle/>
          <a:p>
            <a:r>
              <a:rPr lang="en-US" sz="2400" dirty="0">
                <a:solidFill>
                  <a:srgbClr val="C00000"/>
                </a:solidFill>
                <a:latin typeface="Arial Black" panose="020B0A04020102020204" pitchFamily="34" charset="0"/>
              </a:rPr>
              <a:t>Boston Tea </a:t>
            </a:r>
            <a:r>
              <a:rPr lang="en-US" sz="2400" dirty="0" smtClean="0">
                <a:solidFill>
                  <a:srgbClr val="C00000"/>
                </a:solidFill>
                <a:latin typeface="Arial Black" panose="020B0A04020102020204" pitchFamily="34" charset="0"/>
              </a:rPr>
              <a:t>Party - </a:t>
            </a:r>
            <a:r>
              <a:rPr lang="en-US" sz="2400" dirty="0">
                <a:solidFill>
                  <a:srgbClr val="C00000"/>
                </a:solidFill>
                <a:latin typeface="Arial Black" panose="020B0A04020102020204" pitchFamily="34" charset="0"/>
              </a:rPr>
              <a:t>1773</a:t>
            </a:r>
          </a:p>
          <a:p>
            <a:pPr marL="342900" indent="-342900">
              <a:buFont typeface="Arial" panose="020B0604020202020204" pitchFamily="34" charset="0"/>
              <a:buChar char="•"/>
            </a:pPr>
            <a:r>
              <a:rPr lang="en-US" sz="2400" dirty="0">
                <a:latin typeface="Arial Black" panose="020B0A04020102020204" pitchFamily="34" charset="0"/>
              </a:rPr>
              <a:t>W</a:t>
            </a:r>
            <a:r>
              <a:rPr lang="en-US" sz="2400" dirty="0" smtClean="0">
                <a:latin typeface="Arial Black" panose="020B0A04020102020204" pitchFamily="34" charset="0"/>
              </a:rPr>
              <a:t>hen </a:t>
            </a:r>
            <a:r>
              <a:rPr lang="en-US" sz="2400" dirty="0">
                <a:latin typeface="Arial Black" panose="020B0A04020102020204" pitchFamily="34" charset="0"/>
              </a:rPr>
              <a:t>tea came from </a:t>
            </a:r>
            <a:r>
              <a:rPr lang="en-US" sz="2400" dirty="0" smtClean="0">
                <a:latin typeface="Arial Black" panose="020B0A04020102020204" pitchFamily="34" charset="0"/>
              </a:rPr>
              <a:t>Britain, </a:t>
            </a:r>
            <a:r>
              <a:rPr lang="en-US" sz="2400" dirty="0">
                <a:latin typeface="Arial Black" panose="020B0A04020102020204" pitchFamily="34" charset="0"/>
              </a:rPr>
              <a:t>many people wanted the tea to get sent back, so a group of men disguised as </a:t>
            </a:r>
            <a:r>
              <a:rPr lang="en-US" sz="2400" dirty="0" smtClean="0">
                <a:latin typeface="Arial Black" panose="020B0A04020102020204" pitchFamily="34" charset="0"/>
              </a:rPr>
              <a:t>Indians, </a:t>
            </a:r>
            <a:r>
              <a:rPr lang="en-US" sz="2400" dirty="0">
                <a:latin typeface="Arial Black" panose="020B0A04020102020204" pitchFamily="34" charset="0"/>
              </a:rPr>
              <a:t>boarded the ship and dumped all the tea in the harbor</a:t>
            </a:r>
          </a:p>
          <a:p>
            <a:endParaRPr lang="en-US" dirty="0"/>
          </a:p>
        </p:txBody>
      </p:sp>
      <p:pic>
        <p:nvPicPr>
          <p:cNvPr id="8" name="Picture 7"/>
          <p:cNvPicPr>
            <a:picLocks noChangeAspect="1"/>
          </p:cNvPicPr>
          <p:nvPr/>
        </p:nvPicPr>
        <p:blipFill>
          <a:blip r:embed="rId2" cstate="print"/>
          <a:stretch>
            <a:fillRect/>
          </a:stretch>
        </p:blipFill>
        <p:spPr>
          <a:xfrm>
            <a:off x="660400" y="3409394"/>
            <a:ext cx="5477165" cy="3142523"/>
          </a:xfrm>
          <a:prstGeom prst="rect">
            <a:avLst/>
          </a:prstGeom>
        </p:spPr>
      </p:pic>
      <p:sp>
        <p:nvSpPr>
          <p:cNvPr id="11" name="TextBox 10"/>
          <p:cNvSpPr txBox="1"/>
          <p:nvPr/>
        </p:nvSpPr>
        <p:spPr>
          <a:xfrm>
            <a:off x="6629400" y="3409394"/>
            <a:ext cx="5054600" cy="1815882"/>
          </a:xfrm>
          <a:prstGeom prst="rect">
            <a:avLst/>
          </a:prstGeom>
          <a:noFill/>
        </p:spPr>
        <p:txBody>
          <a:bodyPr wrap="square" rtlCol="0">
            <a:spAutoFit/>
          </a:bodyPr>
          <a:lstStyle/>
          <a:p>
            <a:r>
              <a:rPr lang="en-US" sz="2800" dirty="0" smtClean="0">
                <a:solidFill>
                  <a:schemeClr val="accent6">
                    <a:lumMod val="75000"/>
                  </a:schemeClr>
                </a:solidFill>
                <a:latin typeface="Arial Black" panose="020B0A04020102020204" pitchFamily="34" charset="0"/>
              </a:rPr>
              <a:t>Reported </a:t>
            </a:r>
            <a:r>
              <a:rPr lang="en-US" sz="2800" b="1" dirty="0" smtClean="0">
                <a:solidFill>
                  <a:schemeClr val="accent6">
                    <a:lumMod val="75000"/>
                  </a:schemeClr>
                </a:solidFill>
                <a:latin typeface="Arial Black" panose="020B0A04020102020204" pitchFamily="34" charset="0"/>
              </a:rPr>
              <a:t>damage:</a:t>
            </a:r>
            <a:r>
              <a:rPr lang="en-US" sz="2800" dirty="0">
                <a:solidFill>
                  <a:schemeClr val="accent6">
                    <a:lumMod val="75000"/>
                  </a:schemeClr>
                </a:solidFill>
                <a:latin typeface="Arial Black" panose="020B0A04020102020204" pitchFamily="34" charset="0"/>
              </a:rPr>
              <a:t> </a:t>
            </a:r>
            <a:endParaRPr lang="en-US" sz="2800" dirty="0" smtClean="0">
              <a:solidFill>
                <a:schemeClr val="accent6">
                  <a:lumMod val="75000"/>
                </a:schemeClr>
              </a:solidFill>
              <a:latin typeface="Arial Black" panose="020B0A04020102020204" pitchFamily="34" charset="0"/>
            </a:endParaRPr>
          </a:p>
          <a:p>
            <a:r>
              <a:rPr lang="en-US" sz="2800" dirty="0" smtClean="0">
                <a:solidFill>
                  <a:schemeClr val="accent6">
                    <a:lumMod val="75000"/>
                  </a:schemeClr>
                </a:solidFill>
                <a:latin typeface="Arial Black" panose="020B0A04020102020204" pitchFamily="34" charset="0"/>
              </a:rPr>
              <a:t>£</a:t>
            </a:r>
            <a:r>
              <a:rPr lang="en-US" sz="2800" dirty="0">
                <a:solidFill>
                  <a:schemeClr val="accent6">
                    <a:lumMod val="75000"/>
                  </a:schemeClr>
                </a:solidFill>
                <a:latin typeface="Arial Black" panose="020B0A04020102020204" pitchFamily="34" charset="0"/>
              </a:rPr>
              <a:t>9,659; equivalent to $1,700,000 in </a:t>
            </a:r>
            <a:r>
              <a:rPr lang="en-US" sz="2800" dirty="0" smtClean="0">
                <a:solidFill>
                  <a:schemeClr val="accent6">
                    <a:lumMod val="75000"/>
                  </a:schemeClr>
                </a:solidFill>
                <a:latin typeface="Arial Black" panose="020B0A04020102020204" pitchFamily="34" charset="0"/>
              </a:rPr>
              <a:t>today’s </a:t>
            </a:r>
            <a:r>
              <a:rPr lang="en-US" sz="2800" dirty="0">
                <a:solidFill>
                  <a:schemeClr val="accent6">
                    <a:lumMod val="75000"/>
                  </a:schemeClr>
                </a:solidFill>
                <a:latin typeface="Arial Black" panose="020B0A04020102020204" pitchFamily="34" charset="0"/>
              </a:rPr>
              <a:t>money</a:t>
            </a:r>
          </a:p>
        </p:txBody>
      </p:sp>
    </p:spTree>
    <p:extLst>
      <p:ext uri="{BB962C8B-B14F-4D97-AF65-F5344CB8AC3E}">
        <p14:creationId xmlns:p14="http://schemas.microsoft.com/office/powerpoint/2010/main" val="2591672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11290300" cy="1143000"/>
          </a:xfrm>
        </p:spPr>
        <p:txBody>
          <a:bodyPr>
            <a:noAutofit/>
          </a:bodyPr>
          <a:lstStyle/>
          <a:p>
            <a:pPr algn="ctr"/>
            <a:r>
              <a:rPr lang="en-US"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584200" y="1371601"/>
            <a:ext cx="10515600" cy="3416320"/>
          </a:xfrm>
          <a:prstGeom prst="rect">
            <a:avLst/>
          </a:prstGeom>
          <a:noFill/>
        </p:spPr>
        <p:txBody>
          <a:bodyPr wrap="square" rtlCol="0">
            <a:spAutoFit/>
          </a:bodyPr>
          <a:lstStyle/>
          <a:p>
            <a:endParaRPr lang="en-US" sz="2400" dirty="0">
              <a:solidFill>
                <a:srgbClr val="FF0000"/>
              </a:solidFill>
              <a:latin typeface="Arial Black" pitchFamily="34" charset="0"/>
            </a:endParaRPr>
          </a:p>
          <a:p>
            <a:r>
              <a:rPr lang="en-US" sz="2400" dirty="0">
                <a:solidFill>
                  <a:srgbClr val="FF0000"/>
                </a:solidFill>
                <a:latin typeface="Arial Black" pitchFamily="34" charset="0"/>
              </a:rPr>
              <a:t>Main British Taxation Acts</a:t>
            </a:r>
            <a:r>
              <a:rPr lang="en-US" sz="2400" dirty="0">
                <a:latin typeface="Arial Black" pitchFamily="34" charset="0"/>
              </a:rPr>
              <a:t>:</a:t>
            </a:r>
          </a:p>
          <a:p>
            <a:pPr marL="342900" indent="-342900">
              <a:buFont typeface="Arial" pitchFamily="34" charset="0"/>
              <a:buChar char="•"/>
            </a:pPr>
            <a:r>
              <a:rPr lang="en-US" sz="2400" dirty="0" smtClean="0">
                <a:latin typeface="Arial Black" pitchFamily="34" charset="0"/>
                <a:hlinkClick r:id="rId2"/>
              </a:rPr>
              <a:t>Coercive </a:t>
            </a:r>
            <a:r>
              <a:rPr lang="en-US" sz="2400" dirty="0">
                <a:latin typeface="Arial Black" pitchFamily="34" charset="0"/>
                <a:hlinkClick r:id="rId2"/>
              </a:rPr>
              <a:t>Acts (1774</a:t>
            </a:r>
            <a:r>
              <a:rPr lang="en-US" sz="2400" dirty="0" smtClean="0">
                <a:latin typeface="Arial Black" pitchFamily="34" charset="0"/>
                <a:hlinkClick r:id="rId2"/>
              </a:rPr>
              <a:t>)</a:t>
            </a:r>
            <a:r>
              <a:rPr lang="en-US" sz="2400" dirty="0" smtClean="0">
                <a:latin typeface="Arial Black" pitchFamily="34" charset="0"/>
              </a:rPr>
              <a:t> - </a:t>
            </a:r>
            <a:r>
              <a:rPr lang="en-US" sz="2400" b="1" dirty="0">
                <a:latin typeface="Arial Black" panose="020B0A04020102020204" pitchFamily="34" charset="0"/>
              </a:rPr>
              <a:t>In Great Britain, these laws were referred to as the Coercive Acts. The acts took away </a:t>
            </a:r>
            <a:r>
              <a:rPr lang="en-US" sz="2400" b="1" dirty="0">
                <a:solidFill>
                  <a:srgbClr val="C00000"/>
                </a:solidFill>
                <a:latin typeface="Arial Black" panose="020B0A04020102020204" pitchFamily="34" charset="0"/>
              </a:rPr>
              <a:t>Massachusetts' self-government </a:t>
            </a:r>
            <a:r>
              <a:rPr lang="en-US" sz="2400" b="1" dirty="0">
                <a:latin typeface="Arial Black" panose="020B0A04020102020204" pitchFamily="34" charset="0"/>
              </a:rPr>
              <a:t>and historic rights, triggering </a:t>
            </a:r>
            <a:r>
              <a:rPr lang="en-US" sz="2400" b="1" dirty="0">
                <a:solidFill>
                  <a:srgbClr val="C00000"/>
                </a:solidFill>
                <a:latin typeface="Arial Black" panose="020B0A04020102020204" pitchFamily="34" charset="0"/>
              </a:rPr>
              <a:t>outrage and resistance </a:t>
            </a:r>
            <a:r>
              <a:rPr lang="en-US" sz="2400" b="1" dirty="0">
                <a:latin typeface="Arial Black" panose="020B0A04020102020204" pitchFamily="34" charset="0"/>
              </a:rPr>
              <a:t>in the Thirteen Colonies. They were key developments in the outbreak of the American Revolution in 1775.</a:t>
            </a:r>
          </a:p>
          <a:p>
            <a:pPr marL="342900" indent="-342900">
              <a:buFont typeface="Arial" pitchFamily="34" charset="0"/>
              <a:buChar char="•"/>
            </a:pPr>
            <a:endParaRPr lang="en-US" sz="2400" b="1" dirty="0">
              <a:latin typeface="Arial Black" panose="020B0A04020102020204" pitchFamily="34" charset="0"/>
            </a:endParaRPr>
          </a:p>
        </p:txBody>
      </p:sp>
      <p:sp>
        <p:nvSpPr>
          <p:cNvPr id="2" name="TextBox 1"/>
          <p:cNvSpPr txBox="1"/>
          <p:nvPr/>
        </p:nvSpPr>
        <p:spPr>
          <a:xfrm>
            <a:off x="1866900" y="5130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98891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11379200" cy="1143000"/>
          </a:xfrm>
        </p:spPr>
        <p:txBody>
          <a:bodyPr>
            <a:noAutofit/>
          </a:bodyPr>
          <a:lstStyle/>
          <a:p>
            <a:pPr algn="ctr"/>
            <a:r>
              <a:rPr lang="en-US"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927100" y="1371601"/>
            <a:ext cx="9436100" cy="3046988"/>
          </a:xfrm>
          <a:prstGeom prst="rect">
            <a:avLst/>
          </a:prstGeom>
          <a:noFill/>
        </p:spPr>
        <p:txBody>
          <a:bodyPr wrap="square" rtlCol="0">
            <a:spAutoFit/>
          </a:bodyPr>
          <a:lstStyle/>
          <a:p>
            <a:pPr marL="342900" indent="-342900"/>
            <a:r>
              <a:rPr lang="en-US" sz="2400" b="1" dirty="0">
                <a:solidFill>
                  <a:srgbClr val="FF0000"/>
                </a:solidFill>
                <a:latin typeface="Arial Black" pitchFamily="34" charset="0"/>
              </a:rPr>
              <a:t>Lexington and Concord (April 1775): </a:t>
            </a:r>
            <a:r>
              <a:rPr lang="en-US" sz="2400" dirty="0">
                <a:latin typeface="Arial Black" pitchFamily="34" charset="0"/>
              </a:rPr>
              <a:t>British commander in Boston sends troops to capture </a:t>
            </a:r>
            <a:r>
              <a:rPr lang="en-US" sz="2400" dirty="0">
                <a:solidFill>
                  <a:srgbClr val="FF0000"/>
                </a:solidFill>
                <a:latin typeface="Arial Black" pitchFamily="34" charset="0"/>
              </a:rPr>
              <a:t>John  Hancock and Samuel Adams</a:t>
            </a:r>
            <a:r>
              <a:rPr lang="en-US" sz="2400" dirty="0">
                <a:latin typeface="Arial Black" pitchFamily="34" charset="0"/>
              </a:rPr>
              <a:t> and seize weapons and ammunition in Lexington, MA. </a:t>
            </a:r>
            <a:r>
              <a:rPr lang="en-US" sz="2400" dirty="0">
                <a:solidFill>
                  <a:srgbClr val="FF0000"/>
                </a:solidFill>
                <a:latin typeface="Arial Black" pitchFamily="34" charset="0"/>
              </a:rPr>
              <a:t>First shot </a:t>
            </a:r>
            <a:r>
              <a:rPr lang="en-US" sz="2400" dirty="0">
                <a:latin typeface="Arial Black" pitchFamily="34" charset="0"/>
              </a:rPr>
              <a:t>of the Revolutionary War is fired at </a:t>
            </a:r>
            <a:r>
              <a:rPr lang="en-US" sz="2400" dirty="0">
                <a:solidFill>
                  <a:srgbClr val="FF0000"/>
                </a:solidFill>
                <a:latin typeface="Arial Black" pitchFamily="34" charset="0"/>
                <a:hlinkClick r:id="rId2"/>
              </a:rPr>
              <a:t>Lexington</a:t>
            </a:r>
            <a:r>
              <a:rPr lang="en-US" sz="2400" dirty="0">
                <a:solidFill>
                  <a:srgbClr val="FF0000"/>
                </a:solidFill>
                <a:latin typeface="Arial Black" pitchFamily="34" charset="0"/>
              </a:rPr>
              <a:t>. </a:t>
            </a:r>
            <a:r>
              <a:rPr lang="en-US" sz="2400" dirty="0">
                <a:latin typeface="Arial Black" pitchFamily="34" charset="0"/>
              </a:rPr>
              <a:t>Colonists employ </a:t>
            </a:r>
            <a:r>
              <a:rPr lang="en-US" sz="2400" dirty="0">
                <a:solidFill>
                  <a:srgbClr val="FF0000"/>
                </a:solidFill>
                <a:latin typeface="Arial Black" pitchFamily="34" charset="0"/>
              </a:rPr>
              <a:t>guerrilla tactics </a:t>
            </a:r>
            <a:r>
              <a:rPr lang="en-US" sz="2400" dirty="0">
                <a:latin typeface="Arial Black" pitchFamily="34" charset="0"/>
              </a:rPr>
              <a:t>to harass and kill British troops on their march back to Boston.</a:t>
            </a:r>
            <a:endParaRPr lang="en-US" sz="2400" dirty="0">
              <a:solidFill>
                <a:srgbClr val="FF0000"/>
              </a:solidFill>
              <a:latin typeface="Arial Black" pitchFamily="34" charset="0"/>
            </a:endParaRPr>
          </a:p>
          <a:p>
            <a:pPr marL="342900" indent="-342900"/>
            <a:endParaRPr lang="en-US" sz="2400" b="1" dirty="0">
              <a:solidFill>
                <a:srgbClr val="FF0000"/>
              </a:solidFill>
              <a:latin typeface="Arial Black" pitchFamily="34" charset="0"/>
            </a:endParaRPr>
          </a:p>
        </p:txBody>
      </p:sp>
    </p:spTree>
    <p:extLst>
      <p:ext uri="{BB962C8B-B14F-4D97-AF65-F5344CB8AC3E}">
        <p14:creationId xmlns:p14="http://schemas.microsoft.com/office/powerpoint/2010/main" val="2320377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700" y="274638"/>
            <a:ext cx="10795000" cy="1143000"/>
          </a:xfrm>
        </p:spPr>
        <p:txBody>
          <a:bodyPr>
            <a:noAutofit/>
          </a:bodyPr>
          <a:lstStyle/>
          <a:p>
            <a:pPr algn="ctr"/>
            <a:r>
              <a:rPr lang="en-US" dirty="0">
                <a:latin typeface="Arial Black" panose="020B0A04020102020204"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1231900" y="1371601"/>
            <a:ext cx="8001000" cy="1938992"/>
          </a:xfrm>
          <a:prstGeom prst="rect">
            <a:avLst/>
          </a:prstGeom>
          <a:noFill/>
        </p:spPr>
        <p:txBody>
          <a:bodyPr wrap="square" rtlCol="0">
            <a:spAutoFit/>
          </a:bodyPr>
          <a:lstStyle/>
          <a:p>
            <a:r>
              <a:rPr lang="en-US" sz="2400" b="1" i="1" dirty="0">
                <a:solidFill>
                  <a:srgbClr val="FF0000"/>
                </a:solidFill>
                <a:latin typeface="Arial Black" pitchFamily="34" charset="0"/>
              </a:rPr>
              <a:t>Common Sense  </a:t>
            </a:r>
            <a:r>
              <a:rPr lang="en-US" sz="2400" b="1" dirty="0">
                <a:solidFill>
                  <a:srgbClr val="FF0000"/>
                </a:solidFill>
                <a:latin typeface="Arial Black" pitchFamily="34" charset="0"/>
              </a:rPr>
              <a:t>by Thomas Paine (1776): </a:t>
            </a:r>
            <a:r>
              <a:rPr lang="en-US" sz="2400" dirty="0">
                <a:latin typeface="Arial Black" pitchFamily="34" charset="0"/>
              </a:rPr>
              <a:t>arguing for American independence from Britain. In England he published The Rights of Man</a:t>
            </a:r>
          </a:p>
          <a:p>
            <a:endParaRPr lang="en-US" sz="2400" b="1" dirty="0">
              <a:solidFill>
                <a:srgbClr val="FF0000"/>
              </a:solidFill>
              <a:latin typeface="Arial Black" pitchFamily="34" charset="0"/>
            </a:endParaRPr>
          </a:p>
        </p:txBody>
      </p:sp>
      <p:pic>
        <p:nvPicPr>
          <p:cNvPr id="3" name="Picture 2"/>
          <p:cNvPicPr>
            <a:picLocks noChangeAspect="1"/>
          </p:cNvPicPr>
          <p:nvPr/>
        </p:nvPicPr>
        <p:blipFill>
          <a:blip r:embed="rId2"/>
          <a:stretch>
            <a:fillRect/>
          </a:stretch>
        </p:blipFill>
        <p:spPr>
          <a:xfrm>
            <a:off x="10742626" y="5421326"/>
            <a:ext cx="1146147" cy="1146147"/>
          </a:xfrm>
          <a:prstGeom prst="rect">
            <a:avLst/>
          </a:prstGeom>
        </p:spPr>
      </p:pic>
    </p:spTree>
    <p:extLst>
      <p:ext uri="{BB962C8B-B14F-4D97-AF65-F5344CB8AC3E}">
        <p14:creationId xmlns:p14="http://schemas.microsoft.com/office/powerpoint/2010/main" val="2787348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smtClean="0">
                <a:latin typeface="Arial Black" pitchFamily="34" charset="0"/>
              </a:rPr>
              <a:t>American Advantages</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8" name="TextBox 7"/>
          <p:cNvSpPr txBox="1"/>
          <p:nvPr/>
        </p:nvSpPr>
        <p:spPr>
          <a:xfrm>
            <a:off x="1003300" y="1524001"/>
            <a:ext cx="9575800" cy="421653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Black" panose="020B0A04020102020204" pitchFamily="34" charset="0"/>
              </a:rPr>
              <a:t>Home field </a:t>
            </a:r>
          </a:p>
          <a:p>
            <a:pPr marL="285750" indent="-285750">
              <a:buFont typeface="Arial" panose="020B0604020202020204" pitchFamily="34" charset="0"/>
              <a:buChar char="•"/>
            </a:pPr>
            <a:r>
              <a:rPr lang="en-US" sz="2400" dirty="0" smtClean="0">
                <a:latin typeface="Arial Black" panose="020B0A04020102020204" pitchFamily="34" charset="0"/>
              </a:rPr>
              <a:t>Agriculturally self-sufficient</a:t>
            </a:r>
          </a:p>
          <a:p>
            <a:pPr marL="285750" indent="-285750">
              <a:buFont typeface="Arial" panose="020B0604020202020204" pitchFamily="34" charset="0"/>
              <a:buChar char="•"/>
            </a:pPr>
            <a:r>
              <a:rPr lang="en-US" sz="2400" dirty="0" smtClean="0">
                <a:latin typeface="Arial Black" panose="020B0A04020102020204" pitchFamily="34" charset="0"/>
              </a:rPr>
              <a:t>Better marksmen</a:t>
            </a:r>
          </a:p>
          <a:p>
            <a:pPr marL="285750" indent="-285750">
              <a:buFont typeface="Arial" panose="020B0604020202020204" pitchFamily="34" charset="0"/>
              <a:buChar char="•"/>
            </a:pPr>
            <a:r>
              <a:rPr lang="en-US" sz="2400" dirty="0" smtClean="0">
                <a:latin typeface="Arial Black" panose="020B0A04020102020204" pitchFamily="34" charset="0"/>
              </a:rPr>
              <a:t>Geographic expanse</a:t>
            </a:r>
          </a:p>
          <a:p>
            <a:pPr marL="285750" indent="-285750">
              <a:buFont typeface="Arial" panose="020B0604020202020204" pitchFamily="34" charset="0"/>
              <a:buChar char="•"/>
            </a:pPr>
            <a:r>
              <a:rPr lang="en-US" sz="2400" dirty="0" smtClean="0">
                <a:latin typeface="Arial Black" panose="020B0A04020102020204" pitchFamily="34" charset="0"/>
              </a:rPr>
              <a:t>No key city that was captured could lead to their downfall</a:t>
            </a:r>
          </a:p>
          <a:p>
            <a:pPr marL="285750" indent="-285750">
              <a:buFont typeface="Arial" panose="020B0604020202020204" pitchFamily="34" charset="0"/>
              <a:buChar char="•"/>
            </a:pPr>
            <a:r>
              <a:rPr lang="en-US" sz="2400" dirty="0" smtClean="0">
                <a:latin typeface="Arial Black" panose="020B0A04020102020204" pitchFamily="34" charset="0"/>
              </a:rPr>
              <a:t>Defensive fight 3:1</a:t>
            </a:r>
          </a:p>
          <a:p>
            <a:pPr marL="285750" indent="-285750">
              <a:buFont typeface="Arial" panose="020B0604020202020204" pitchFamily="34" charset="0"/>
              <a:buChar char="•"/>
            </a:pPr>
            <a:r>
              <a:rPr lang="en-US" sz="2400" dirty="0" smtClean="0">
                <a:latin typeface="Arial Black" panose="020B0A04020102020204" pitchFamily="34" charset="0"/>
              </a:rPr>
              <a:t>Strong military leadership</a:t>
            </a:r>
          </a:p>
          <a:p>
            <a:pPr marL="285750" indent="-285750">
              <a:buFont typeface="Arial" panose="020B0604020202020204" pitchFamily="34" charset="0"/>
              <a:buChar char="•"/>
            </a:pPr>
            <a:r>
              <a:rPr lang="en-US" sz="2800" dirty="0" smtClean="0">
                <a:solidFill>
                  <a:srgbClr val="FF0000"/>
                </a:solidFill>
                <a:latin typeface="Arial Black" panose="020B0A04020102020204" pitchFamily="34" charset="0"/>
              </a:rPr>
              <a:t>International support</a:t>
            </a:r>
          </a:p>
          <a:p>
            <a:pPr marL="285750" indent="-285750">
              <a:buFont typeface="Arial" panose="020B0604020202020204" pitchFamily="34" charset="0"/>
              <a:buChar char="•"/>
            </a:pPr>
            <a:r>
              <a:rPr lang="en-US" sz="2400" dirty="0" smtClean="0">
                <a:latin typeface="Arial Black" panose="020B0A04020102020204" pitchFamily="34" charset="0"/>
              </a:rPr>
              <a:t>Strong diplomatic corps</a:t>
            </a:r>
          </a:p>
          <a:p>
            <a:pPr marL="285750" indent="-285750">
              <a:buFont typeface="Arial" panose="020B0604020202020204" pitchFamily="34" charset="0"/>
              <a:buChar char="•"/>
            </a:pPr>
            <a:r>
              <a:rPr lang="en-US" sz="2400" dirty="0" smtClean="0">
                <a:latin typeface="Arial Black" panose="020B0A04020102020204" pitchFamily="34" charset="0"/>
              </a:rPr>
              <a:t>Fighting for a just cause</a:t>
            </a:r>
            <a:endParaRPr lang="en-US" sz="2400" dirty="0">
              <a:latin typeface="Arial Black" panose="020B0A04020102020204" pitchFamily="34" charset="0"/>
            </a:endParaRPr>
          </a:p>
        </p:txBody>
      </p:sp>
      <p:pic>
        <p:nvPicPr>
          <p:cNvPr id="2" name="Picture 1"/>
          <p:cNvPicPr>
            <a:picLocks noChangeAspect="1"/>
          </p:cNvPicPr>
          <p:nvPr/>
        </p:nvPicPr>
        <p:blipFill>
          <a:blip r:embed="rId2"/>
          <a:stretch>
            <a:fillRect/>
          </a:stretch>
        </p:blipFill>
        <p:spPr>
          <a:xfrm>
            <a:off x="10742626" y="5522926"/>
            <a:ext cx="1146147" cy="1146147"/>
          </a:xfrm>
          <a:prstGeom prst="rect">
            <a:avLst/>
          </a:prstGeom>
        </p:spPr>
      </p:pic>
    </p:spTree>
    <p:extLst>
      <p:ext uri="{BB962C8B-B14F-4D97-AF65-F5344CB8AC3E}">
        <p14:creationId xmlns:p14="http://schemas.microsoft.com/office/powerpoint/2010/main" val="995045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smtClean="0">
                <a:latin typeface="Arial Black" pitchFamily="34" charset="0"/>
              </a:rPr>
              <a:t>American Disadvantages</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8" name="TextBox 7"/>
          <p:cNvSpPr txBox="1"/>
          <p:nvPr/>
        </p:nvSpPr>
        <p:spPr>
          <a:xfrm>
            <a:off x="1003300" y="1524001"/>
            <a:ext cx="95758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Black" panose="020B0A04020102020204" pitchFamily="34" charset="0"/>
              </a:rPr>
              <a:t>Unorganized military</a:t>
            </a:r>
          </a:p>
          <a:p>
            <a:pPr marL="285750" indent="-285750">
              <a:buFont typeface="Arial" panose="020B0604020202020204" pitchFamily="34" charset="0"/>
              <a:buChar char="•"/>
            </a:pPr>
            <a:r>
              <a:rPr lang="en-US" sz="2400" dirty="0" smtClean="0">
                <a:latin typeface="Arial Black" panose="020B0A04020102020204" pitchFamily="34" charset="0"/>
              </a:rPr>
              <a:t>High desertion rate</a:t>
            </a:r>
          </a:p>
          <a:p>
            <a:pPr marL="285750" indent="-285750">
              <a:buFont typeface="Arial" panose="020B0604020202020204" pitchFamily="34" charset="0"/>
              <a:buChar char="•"/>
            </a:pPr>
            <a:r>
              <a:rPr lang="en-US" sz="2400" dirty="0" smtClean="0">
                <a:latin typeface="Arial Black" panose="020B0A04020102020204" pitchFamily="34" charset="0"/>
              </a:rPr>
              <a:t>Loyalists within the colonies (Tories)</a:t>
            </a:r>
          </a:p>
          <a:p>
            <a:pPr marL="285750" indent="-285750">
              <a:buFont typeface="Arial" panose="020B0604020202020204" pitchFamily="34" charset="0"/>
              <a:buChar char="•"/>
            </a:pPr>
            <a:r>
              <a:rPr lang="en-US" sz="2400" dirty="0" smtClean="0">
                <a:latin typeface="Arial Black" panose="020B0A04020102020204" pitchFamily="34" charset="0"/>
              </a:rPr>
              <a:t>Lack of financial support</a:t>
            </a:r>
          </a:p>
          <a:p>
            <a:pPr marL="285750" indent="-285750">
              <a:buFont typeface="Arial" panose="020B0604020202020204" pitchFamily="34" charset="0"/>
              <a:buChar char="•"/>
            </a:pPr>
            <a:r>
              <a:rPr lang="en-US" sz="2400" dirty="0" smtClean="0">
                <a:latin typeface="Arial Black" panose="020B0A04020102020204" pitchFamily="34" charset="0"/>
              </a:rPr>
              <a:t>6 month enlistments</a:t>
            </a:r>
          </a:p>
          <a:p>
            <a:pPr marL="285750" indent="-285750">
              <a:buFont typeface="Arial" panose="020B0604020202020204" pitchFamily="34" charset="0"/>
              <a:buChar char="•"/>
            </a:pPr>
            <a:r>
              <a:rPr lang="en-US" sz="2400" dirty="0" smtClean="0">
                <a:latin typeface="Arial Black" panose="020B0A04020102020204" pitchFamily="34" charset="0"/>
              </a:rPr>
              <a:t>Very little formal training</a:t>
            </a:r>
          </a:p>
          <a:p>
            <a:pPr marL="285750" indent="-285750">
              <a:buFont typeface="Arial" panose="020B0604020202020204" pitchFamily="34" charset="0"/>
              <a:buChar char="•"/>
            </a:pPr>
            <a:r>
              <a:rPr lang="en-US" sz="2400" dirty="0" smtClean="0">
                <a:latin typeface="Arial Black" panose="020B0A04020102020204" pitchFamily="34" charset="0"/>
              </a:rPr>
              <a:t>Heavy reliance on the militia</a:t>
            </a:r>
          </a:p>
          <a:p>
            <a:pPr marL="285750" indent="-285750">
              <a:buFont typeface="Arial" panose="020B0604020202020204" pitchFamily="34" charset="0"/>
              <a:buChar char="•"/>
            </a:pPr>
            <a:r>
              <a:rPr lang="en-US" sz="2400" dirty="0" smtClean="0">
                <a:latin typeface="Arial Black" panose="020B0A04020102020204" pitchFamily="34" charset="0"/>
              </a:rPr>
              <a:t>Economic treason – selling supplies to the enemy</a:t>
            </a:r>
          </a:p>
        </p:txBody>
      </p:sp>
      <p:pic>
        <p:nvPicPr>
          <p:cNvPr id="2" name="Picture 1"/>
          <p:cNvPicPr>
            <a:picLocks noChangeAspect="1"/>
          </p:cNvPicPr>
          <p:nvPr/>
        </p:nvPicPr>
        <p:blipFill>
          <a:blip r:embed="rId2"/>
          <a:stretch>
            <a:fillRect/>
          </a:stretch>
        </p:blipFill>
        <p:spPr>
          <a:xfrm>
            <a:off x="10806126" y="5573726"/>
            <a:ext cx="1146147" cy="1146147"/>
          </a:xfrm>
          <a:prstGeom prst="rect">
            <a:avLst/>
          </a:prstGeom>
        </p:spPr>
      </p:pic>
    </p:spTree>
    <p:extLst>
      <p:ext uri="{BB962C8B-B14F-4D97-AF65-F5344CB8AC3E}">
        <p14:creationId xmlns:p14="http://schemas.microsoft.com/office/powerpoint/2010/main" val="1353557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smtClean="0">
                <a:latin typeface="Arial Black" pitchFamily="34" charset="0"/>
              </a:rPr>
              <a:t>British Advantages</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8" name="TextBox 7"/>
          <p:cNvSpPr txBox="1"/>
          <p:nvPr/>
        </p:nvSpPr>
        <p:spPr>
          <a:xfrm>
            <a:off x="1003300" y="1524001"/>
            <a:ext cx="95758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Black" panose="020B0A04020102020204" pitchFamily="34" charset="0"/>
              </a:rPr>
              <a:t>Well-organized, well-trained military</a:t>
            </a:r>
          </a:p>
          <a:p>
            <a:pPr marL="285750" indent="-285750">
              <a:buFont typeface="Arial" panose="020B0604020202020204" pitchFamily="34" charset="0"/>
              <a:buChar char="•"/>
            </a:pPr>
            <a:r>
              <a:rPr lang="en-US" sz="2400" dirty="0" smtClean="0">
                <a:latin typeface="Arial Black" panose="020B0A04020102020204" pitchFamily="34" charset="0"/>
              </a:rPr>
              <a:t>$ to hire mercenaries</a:t>
            </a:r>
          </a:p>
          <a:p>
            <a:pPr marL="285750" indent="-285750">
              <a:buFont typeface="Arial" panose="020B0604020202020204" pitchFamily="34" charset="0"/>
              <a:buChar char="•"/>
            </a:pPr>
            <a:r>
              <a:rPr lang="en-US" sz="2400" dirty="0" smtClean="0">
                <a:latin typeface="Arial Black" panose="020B0A04020102020204" pitchFamily="34" charset="0"/>
              </a:rPr>
              <a:t>Strong Navy</a:t>
            </a:r>
          </a:p>
          <a:p>
            <a:pPr marL="285750" indent="-285750">
              <a:buFont typeface="Arial" panose="020B0604020202020204" pitchFamily="34" charset="0"/>
              <a:buChar char="•"/>
            </a:pPr>
            <a:r>
              <a:rPr lang="en-US" sz="2400" dirty="0" smtClean="0">
                <a:latin typeface="Arial Black" panose="020B0A04020102020204" pitchFamily="34" charset="0"/>
              </a:rPr>
              <a:t>Deep pockets</a:t>
            </a:r>
          </a:p>
          <a:p>
            <a:pPr marL="285750" indent="-285750">
              <a:buFont typeface="Arial" panose="020B0604020202020204" pitchFamily="34" charset="0"/>
              <a:buChar char="•"/>
            </a:pPr>
            <a:r>
              <a:rPr lang="en-US" sz="2400" dirty="0" smtClean="0">
                <a:latin typeface="Arial Black" panose="020B0A04020102020204" pitchFamily="34" charset="0"/>
              </a:rPr>
              <a:t>Experienced soldiers</a:t>
            </a:r>
          </a:p>
          <a:p>
            <a:pPr marL="285750" indent="-285750">
              <a:buFont typeface="Arial" panose="020B0604020202020204" pitchFamily="34" charset="0"/>
              <a:buChar char="•"/>
            </a:pPr>
            <a:endParaRPr lang="en-US" sz="2400" dirty="0" smtClean="0">
              <a:latin typeface="Arial Black" panose="020B0A04020102020204" pitchFamily="34" charset="0"/>
            </a:endParaRPr>
          </a:p>
        </p:txBody>
      </p:sp>
      <p:pic>
        <p:nvPicPr>
          <p:cNvPr id="2" name="Picture 1"/>
          <p:cNvPicPr>
            <a:picLocks noChangeAspect="1"/>
          </p:cNvPicPr>
          <p:nvPr/>
        </p:nvPicPr>
        <p:blipFill>
          <a:blip r:embed="rId2"/>
          <a:stretch>
            <a:fillRect/>
          </a:stretch>
        </p:blipFill>
        <p:spPr>
          <a:xfrm>
            <a:off x="10920426" y="5561026"/>
            <a:ext cx="1146147" cy="1146147"/>
          </a:xfrm>
          <a:prstGeom prst="rect">
            <a:avLst/>
          </a:prstGeom>
        </p:spPr>
      </p:pic>
    </p:spTree>
    <p:extLst>
      <p:ext uri="{BB962C8B-B14F-4D97-AF65-F5344CB8AC3E}">
        <p14:creationId xmlns:p14="http://schemas.microsoft.com/office/powerpoint/2010/main" val="2543242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219200" y="381002"/>
            <a:ext cx="8686800" cy="914399"/>
          </a:xfrm>
          <a:prstGeom prst="rect">
            <a:avLst/>
          </a:prstGeom>
          <a:noFill/>
          <a:ln>
            <a:noFill/>
          </a:ln>
        </p:spPr>
        <p:txBody>
          <a:bodyPr vert="horz" lIns="91425" tIns="45700" rIns="91425" bIns="45700" rtlCol="0" anchor="b" anchorCtr="0">
            <a:noAutofit/>
          </a:bodyPr>
          <a:lstStyle/>
          <a:p>
            <a:pPr algn="ctr">
              <a:spcBef>
                <a:spcPts val="0"/>
              </a:spcBef>
              <a:buClr>
                <a:srgbClr val="F9F9F9"/>
              </a:buClr>
              <a:buSzPct val="25000"/>
            </a:pPr>
            <a:r>
              <a:rPr lang="en-US" sz="3800" b="1" dirty="0">
                <a:solidFill>
                  <a:srgbClr val="F9F9F9"/>
                </a:solidFill>
                <a:latin typeface="Merriweather"/>
                <a:ea typeface="Merriweather"/>
                <a:cs typeface="Merriweather"/>
                <a:sym typeface="Merriweather"/>
              </a:rPr>
              <a:t> </a:t>
            </a:r>
            <a:r>
              <a:rPr lang="en-US" sz="3800" b="1" dirty="0">
                <a:latin typeface="Arial Black" panose="020B0A04020102020204" pitchFamily="34" charset="0"/>
                <a:ea typeface="Merriweather"/>
                <a:cs typeface="Merriweather"/>
                <a:sym typeface="Merriweather"/>
              </a:rPr>
              <a:t>What Motivated Europeans </a:t>
            </a:r>
            <a:r>
              <a:rPr lang="en-US" sz="3800" b="1" dirty="0">
                <a:latin typeface="Arial Black" panose="020B0A04020102020204" pitchFamily="34" charset="0"/>
                <a:ea typeface="Merriweather"/>
                <a:cs typeface="Merriweather"/>
                <a:sym typeface="Merriweather"/>
              </a:rPr>
              <a:t/>
            </a:r>
            <a:br>
              <a:rPr lang="en-US" sz="3800" b="1" dirty="0">
                <a:latin typeface="Arial Black" panose="020B0A04020102020204" pitchFamily="34" charset="0"/>
                <a:ea typeface="Merriweather"/>
                <a:cs typeface="Merriweather"/>
                <a:sym typeface="Merriweather"/>
              </a:rPr>
            </a:br>
            <a:r>
              <a:rPr lang="en-US" sz="3800" b="1" dirty="0">
                <a:latin typeface="Arial Black" panose="020B0A04020102020204" pitchFamily="34" charset="0"/>
                <a:ea typeface="Merriweather"/>
                <a:cs typeface="Merriweather"/>
                <a:sym typeface="Merriweather"/>
              </a:rPr>
              <a:t>to </a:t>
            </a:r>
            <a:r>
              <a:rPr lang="en-US" sz="3800" b="1" dirty="0">
                <a:latin typeface="Arial Black" panose="020B0A04020102020204" pitchFamily="34" charset="0"/>
                <a:ea typeface="Merriweather"/>
                <a:cs typeface="Merriweather"/>
                <a:sym typeface="Merriweather"/>
              </a:rPr>
              <a:t>Explore?</a:t>
            </a:r>
          </a:p>
        </p:txBody>
      </p:sp>
      <p:sp>
        <p:nvSpPr>
          <p:cNvPr id="100" name="Shape 100"/>
          <p:cNvSpPr txBox="1">
            <a:spLocks noGrp="1"/>
          </p:cNvSpPr>
          <p:nvPr>
            <p:ph type="body" idx="1"/>
          </p:nvPr>
        </p:nvSpPr>
        <p:spPr>
          <a:xfrm>
            <a:off x="1447800" y="1676402"/>
            <a:ext cx="5410200" cy="3962399"/>
          </a:xfrm>
          <a:prstGeom prst="rect">
            <a:avLst/>
          </a:prstGeom>
          <a:noFill/>
          <a:ln>
            <a:noFill/>
          </a:ln>
        </p:spPr>
        <p:txBody>
          <a:bodyPr vert="horz" lIns="91425" tIns="45700" rIns="91425" bIns="45700" rtlCol="0" anchor="t" anchorCtr="0">
            <a:noAutofit/>
          </a:bodyPr>
          <a:lstStyle/>
          <a:p>
            <a:pPr marL="274320" indent="-274320">
              <a:spcBef>
                <a:spcPts val="0"/>
              </a:spcBef>
              <a:buClr>
                <a:schemeClr val="accent2"/>
              </a:buClr>
              <a:buSzPct val="85000"/>
              <a:buFont typeface="Noto Symbol"/>
              <a:buChar char="●"/>
            </a:pPr>
            <a:r>
              <a:rPr lang="en-US" sz="2600" b="1" dirty="0">
                <a:latin typeface="Arial Black" panose="020B0A04020102020204" pitchFamily="34" charset="0"/>
                <a:ea typeface="Merriweather"/>
                <a:cs typeface="Merriweather"/>
                <a:sym typeface="Merriweather"/>
              </a:rPr>
              <a:t>Wanted to expand trade by:</a:t>
            </a:r>
          </a:p>
          <a:p>
            <a:pPr marL="640080" lvl="1" indent="-284480">
              <a:spcBef>
                <a:spcPts val="300"/>
              </a:spcBef>
              <a:buClr>
                <a:srgbClr val="D6903E"/>
              </a:buClr>
              <a:buSzPct val="85000"/>
              <a:buFont typeface="Noto Symbol"/>
              <a:buChar char="●"/>
            </a:pPr>
            <a:r>
              <a:rPr lang="en-US" b="1" dirty="0">
                <a:latin typeface="Arial Black" panose="020B0A04020102020204" pitchFamily="34" charset="0"/>
                <a:ea typeface="Merriweather"/>
                <a:cs typeface="Merriweather"/>
                <a:sym typeface="Merriweather"/>
              </a:rPr>
              <a:t>Finding New Goods</a:t>
            </a:r>
          </a:p>
          <a:p>
            <a:pPr marL="1005839" lvl="2" indent="-231139">
              <a:spcBef>
                <a:spcPts val="300"/>
              </a:spcBef>
              <a:buClr>
                <a:srgbClr val="B27834"/>
              </a:buClr>
              <a:buSzPct val="85000"/>
              <a:buFont typeface="Noto Symbol"/>
              <a:buChar char="●"/>
            </a:pPr>
            <a:r>
              <a:rPr lang="en-US" sz="2100" dirty="0">
                <a:latin typeface="Arial Black" panose="020B0A04020102020204" pitchFamily="34" charset="0"/>
                <a:ea typeface="Merriweather"/>
                <a:cs typeface="Merriweather"/>
                <a:sym typeface="Merriweather"/>
              </a:rPr>
              <a:t>Raw materials (gold, silver, spices, etc.)</a:t>
            </a:r>
          </a:p>
          <a:p>
            <a:pPr marL="640080" lvl="1" indent="-284480">
              <a:spcBef>
                <a:spcPts val="300"/>
              </a:spcBef>
              <a:buClr>
                <a:srgbClr val="D6903E"/>
              </a:buClr>
              <a:buSzPct val="85000"/>
              <a:buFont typeface="Noto Symbol"/>
              <a:buChar char="●"/>
            </a:pPr>
            <a:r>
              <a:rPr lang="en-US" b="1" dirty="0">
                <a:latin typeface="Arial Black" panose="020B0A04020102020204" pitchFamily="34" charset="0"/>
                <a:ea typeface="Merriweather"/>
                <a:cs typeface="Merriweather"/>
                <a:sym typeface="Merriweather"/>
              </a:rPr>
              <a:t>Creating New  Markets </a:t>
            </a:r>
          </a:p>
          <a:p>
            <a:pPr marL="1005839" lvl="2" indent="-231139">
              <a:spcBef>
                <a:spcPts val="300"/>
              </a:spcBef>
              <a:buClr>
                <a:srgbClr val="B27834"/>
              </a:buClr>
              <a:buSzPct val="85000"/>
              <a:buFont typeface="Noto Symbol"/>
              <a:buChar char="●"/>
            </a:pPr>
            <a:r>
              <a:rPr lang="en-US" sz="2100" dirty="0">
                <a:latin typeface="Arial Black" panose="020B0A04020102020204" pitchFamily="34" charset="0"/>
                <a:ea typeface="Merriweather"/>
                <a:cs typeface="Merriweather"/>
                <a:sym typeface="Merriweather"/>
              </a:rPr>
              <a:t>(new people to trade with) </a:t>
            </a:r>
          </a:p>
          <a:p>
            <a:pPr marL="640080" lvl="1" indent="-284480">
              <a:spcBef>
                <a:spcPts val="300"/>
              </a:spcBef>
              <a:buClr>
                <a:srgbClr val="D6903E"/>
              </a:buClr>
              <a:buSzPct val="85000"/>
              <a:buFont typeface="Noto Symbol"/>
              <a:buChar char="●"/>
            </a:pPr>
            <a:r>
              <a:rPr lang="en-US" b="1" dirty="0">
                <a:latin typeface="Arial Black" panose="020B0A04020102020204" pitchFamily="34" charset="0"/>
                <a:ea typeface="Merriweather"/>
                <a:cs typeface="Merriweather"/>
                <a:sym typeface="Merriweather"/>
              </a:rPr>
              <a:t>Establishing New Trade Routes</a:t>
            </a:r>
          </a:p>
          <a:p>
            <a:pPr marL="1005839" lvl="2" indent="-231139">
              <a:spcBef>
                <a:spcPts val="300"/>
              </a:spcBef>
              <a:buClr>
                <a:srgbClr val="B27834"/>
              </a:buClr>
              <a:buSzPct val="85000"/>
              <a:buFont typeface="Noto Symbol"/>
              <a:buChar char="●"/>
            </a:pPr>
            <a:r>
              <a:rPr lang="en-US" sz="2100" dirty="0">
                <a:latin typeface="Arial Black" panose="020B0A04020102020204" pitchFamily="34" charset="0"/>
                <a:ea typeface="Merriweather"/>
                <a:cs typeface="Merriweather"/>
                <a:sym typeface="Merriweather"/>
              </a:rPr>
              <a:t>Faster/more efficient routes to Asia  </a:t>
            </a:r>
          </a:p>
          <a:p>
            <a:pPr marL="1280160" lvl="3" indent="-238760">
              <a:spcBef>
                <a:spcPts val="300"/>
              </a:spcBef>
              <a:buClr>
                <a:srgbClr val="D6903E"/>
              </a:buClr>
              <a:buSzPct val="85000"/>
              <a:buFont typeface="Noto Symbol"/>
              <a:buChar char="●"/>
            </a:pPr>
            <a:r>
              <a:rPr lang="en-US" sz="1900" dirty="0">
                <a:latin typeface="Arial Black" panose="020B0A04020102020204" pitchFamily="34" charset="0"/>
                <a:ea typeface="Merriweather"/>
                <a:cs typeface="Merriweather"/>
                <a:sym typeface="Merriweather"/>
              </a:rPr>
              <a:t>Spice and silk trade </a:t>
            </a:r>
          </a:p>
          <a:p>
            <a:pPr marL="274320" indent="-274320">
              <a:spcBef>
                <a:spcPts val="600"/>
              </a:spcBef>
              <a:buClr>
                <a:schemeClr val="accent2"/>
              </a:buClr>
              <a:buSzPct val="25000"/>
              <a:buNone/>
            </a:pPr>
            <a:r>
              <a:rPr lang="en-US" sz="2600" dirty="0">
                <a:solidFill>
                  <a:schemeClr val="lt1"/>
                </a:solidFill>
                <a:latin typeface="Merriweather"/>
                <a:ea typeface="Merriweather"/>
                <a:cs typeface="Merriweather"/>
                <a:sym typeface="Merriweather"/>
              </a:rPr>
              <a:t> </a:t>
            </a:r>
          </a:p>
        </p:txBody>
      </p:sp>
      <p:sp>
        <p:nvSpPr>
          <p:cNvPr id="101" name="Shape 101"/>
          <p:cNvSpPr txBox="1"/>
          <p:nvPr/>
        </p:nvSpPr>
        <p:spPr>
          <a:xfrm>
            <a:off x="2057400" y="6197026"/>
            <a:ext cx="8229600" cy="584774"/>
          </a:xfrm>
          <a:prstGeom prst="rect">
            <a:avLst/>
          </a:prstGeom>
          <a:noFill/>
          <a:ln>
            <a:noFill/>
          </a:ln>
        </p:spPr>
        <p:txBody>
          <a:bodyPr lIns="91425" tIns="45700" rIns="91425" bIns="45700" anchor="t" anchorCtr="0">
            <a:noAutofit/>
          </a:bodyPr>
          <a:lstStyle/>
          <a:p>
            <a:pPr>
              <a:buSzPct val="25000"/>
            </a:pPr>
            <a:r>
              <a:rPr lang="en-US" sz="2800" b="1" dirty="0">
                <a:latin typeface="Arial Black" panose="020B0A04020102020204" pitchFamily="34" charset="0"/>
                <a:ea typeface="Merriweather"/>
                <a:cs typeface="Merriweather"/>
                <a:sym typeface="Merriweather"/>
              </a:rPr>
              <a:t>More Trade=More Wealth=More Power!!!!</a:t>
            </a:r>
          </a:p>
        </p:txBody>
      </p:sp>
      <p:pic>
        <p:nvPicPr>
          <p:cNvPr id="102" name="Shape 102"/>
          <p:cNvPicPr preferRelativeResize="0"/>
          <p:nvPr/>
        </p:nvPicPr>
        <p:blipFill rotWithShape="1">
          <a:blip r:embed="rId3">
            <a:alphaModFix/>
          </a:blip>
          <a:srcRect/>
          <a:stretch/>
        </p:blipFill>
        <p:spPr>
          <a:xfrm>
            <a:off x="7162800" y="1664568"/>
            <a:ext cx="2895600" cy="1510145"/>
          </a:xfrm>
          <a:prstGeom prst="rect">
            <a:avLst/>
          </a:prstGeom>
          <a:noFill/>
          <a:ln w="38100" cap="sq" cmpd="sng">
            <a:solidFill>
              <a:srgbClr val="000000"/>
            </a:solidFill>
            <a:prstDash val="solid"/>
            <a:miter/>
            <a:headEnd type="none" w="med" len="med"/>
            <a:tailEnd type="none" w="med" len="med"/>
          </a:ln>
        </p:spPr>
      </p:pic>
      <p:pic>
        <p:nvPicPr>
          <p:cNvPr id="103" name="Shape 103"/>
          <p:cNvPicPr preferRelativeResize="0"/>
          <p:nvPr/>
        </p:nvPicPr>
        <p:blipFill rotWithShape="1">
          <a:blip r:embed="rId4">
            <a:alphaModFix/>
          </a:blip>
          <a:srcRect/>
          <a:stretch/>
        </p:blipFill>
        <p:spPr>
          <a:xfrm>
            <a:off x="7162800" y="3453827"/>
            <a:ext cx="2895600" cy="1600199"/>
          </a:xfrm>
          <a:prstGeom prst="rect">
            <a:avLst/>
          </a:prstGeom>
          <a:noFill/>
          <a:ln w="38100" cap="sq" cmpd="sng">
            <a:solidFill>
              <a:srgbClr val="000000"/>
            </a:solidFill>
            <a:prstDash val="solid"/>
            <a:miter/>
            <a:headEnd type="none" w="med" len="med"/>
            <a:tailEnd type="none" w="med" len="med"/>
          </a:ln>
        </p:spPr>
      </p:pic>
      <p:pic>
        <p:nvPicPr>
          <p:cNvPr id="2" name="Picture 1"/>
          <p:cNvPicPr>
            <a:picLocks noChangeAspect="1"/>
          </p:cNvPicPr>
          <p:nvPr/>
        </p:nvPicPr>
        <p:blipFill>
          <a:blip r:embed="rId5"/>
          <a:stretch>
            <a:fillRect/>
          </a:stretch>
        </p:blipFill>
        <p:spPr>
          <a:xfrm>
            <a:off x="9342071" y="181423"/>
            <a:ext cx="1127858" cy="1298561"/>
          </a:xfrm>
          <a:prstGeom prst="rect">
            <a:avLst/>
          </a:prstGeom>
        </p:spPr>
      </p:pic>
    </p:spTree>
    <p:extLst>
      <p:ext uri="{BB962C8B-B14F-4D97-AF65-F5344CB8AC3E}">
        <p14:creationId xmlns:p14="http://schemas.microsoft.com/office/powerpoint/2010/main" val="4177220452"/>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smtClean="0">
                <a:latin typeface="Arial Black" pitchFamily="34" charset="0"/>
              </a:rPr>
              <a:t>British Disadvantages</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8" name="TextBox 7"/>
          <p:cNvSpPr txBox="1"/>
          <p:nvPr/>
        </p:nvSpPr>
        <p:spPr>
          <a:xfrm>
            <a:off x="1003300" y="1524001"/>
            <a:ext cx="95758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Black" panose="020B0A04020102020204" pitchFamily="34" charset="0"/>
              </a:rPr>
              <a:t>Unilateral Superpower</a:t>
            </a:r>
          </a:p>
          <a:p>
            <a:pPr marL="285750" indent="-285750">
              <a:buFont typeface="Arial" panose="020B0604020202020204" pitchFamily="34" charset="0"/>
              <a:buChar char="•"/>
            </a:pPr>
            <a:r>
              <a:rPr lang="en-US" sz="2400" dirty="0" smtClean="0">
                <a:latin typeface="Arial Black" panose="020B0A04020102020204" pitchFamily="34" charset="0"/>
              </a:rPr>
              <a:t>Distance</a:t>
            </a:r>
          </a:p>
          <a:p>
            <a:pPr marL="285750" indent="-285750">
              <a:buFont typeface="Arial" panose="020B0604020202020204" pitchFamily="34" charset="0"/>
              <a:buChar char="•"/>
            </a:pPr>
            <a:r>
              <a:rPr lang="en-US" sz="2400" dirty="0" smtClean="0">
                <a:latin typeface="Arial Black" panose="020B0A04020102020204" pitchFamily="34" charset="0"/>
              </a:rPr>
              <a:t>Poor Leadership</a:t>
            </a:r>
          </a:p>
          <a:p>
            <a:pPr marL="285750" indent="-285750">
              <a:buFont typeface="Arial" panose="020B0604020202020204" pitchFamily="34" charset="0"/>
              <a:buChar char="•"/>
            </a:pPr>
            <a:r>
              <a:rPr lang="en-US" sz="2400" dirty="0" smtClean="0">
                <a:latin typeface="Arial Black" panose="020B0A04020102020204" pitchFamily="34" charset="0"/>
              </a:rPr>
              <a:t>Mistreatment of POWs</a:t>
            </a:r>
          </a:p>
          <a:p>
            <a:pPr marL="285750" indent="-285750">
              <a:buFont typeface="Arial" panose="020B0604020202020204" pitchFamily="34" charset="0"/>
              <a:buChar char="•"/>
            </a:pPr>
            <a:r>
              <a:rPr lang="en-US" sz="2400" dirty="0" smtClean="0">
                <a:latin typeface="Arial Black" panose="020B0A04020102020204" pitchFamily="34" charset="0"/>
              </a:rPr>
              <a:t>Lack of Conviction</a:t>
            </a:r>
          </a:p>
          <a:p>
            <a:pPr marL="285750" indent="-285750">
              <a:buFont typeface="Arial" panose="020B0604020202020204" pitchFamily="34" charset="0"/>
              <a:buChar char="•"/>
            </a:pPr>
            <a:r>
              <a:rPr lang="en-US" sz="2400" dirty="0" smtClean="0">
                <a:latin typeface="Arial Black" panose="020B0A04020102020204" pitchFamily="34" charset="0"/>
              </a:rPr>
              <a:t>Colonial problems elsewhere…Ireland, India</a:t>
            </a:r>
          </a:p>
        </p:txBody>
      </p:sp>
      <p:pic>
        <p:nvPicPr>
          <p:cNvPr id="2" name="Picture 1"/>
          <p:cNvPicPr>
            <a:picLocks noChangeAspect="1"/>
          </p:cNvPicPr>
          <p:nvPr/>
        </p:nvPicPr>
        <p:blipFill>
          <a:blip r:embed="rId2"/>
          <a:stretch>
            <a:fillRect/>
          </a:stretch>
        </p:blipFill>
        <p:spPr>
          <a:xfrm>
            <a:off x="10831526" y="5561026"/>
            <a:ext cx="1146147" cy="1146147"/>
          </a:xfrm>
          <a:prstGeom prst="rect">
            <a:avLst/>
          </a:prstGeom>
        </p:spPr>
      </p:pic>
    </p:spTree>
    <p:extLst>
      <p:ext uri="{BB962C8B-B14F-4D97-AF65-F5344CB8AC3E}">
        <p14:creationId xmlns:p14="http://schemas.microsoft.com/office/powerpoint/2010/main" val="2890912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7300" y="274638"/>
            <a:ext cx="9702800" cy="1143000"/>
          </a:xfrm>
        </p:spPr>
        <p:txBody>
          <a:bodyPr>
            <a:noAutofit/>
          </a:bodyPr>
          <a:lstStyle/>
          <a:p>
            <a:pPr algn="ctr"/>
            <a:r>
              <a:rPr lang="en-US" dirty="0" smtClean="0">
                <a:latin typeface="Arial Black" pitchFamily="34" charset="0"/>
              </a:rPr>
              <a:t>The Tide Turns</a:t>
            </a:r>
            <a:endParaRPr lang="en-US" dirty="0">
              <a:latin typeface="Arial Black"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3" name="TextBox 2"/>
          <p:cNvSpPr txBox="1"/>
          <p:nvPr/>
        </p:nvSpPr>
        <p:spPr>
          <a:xfrm>
            <a:off x="508000" y="1600200"/>
            <a:ext cx="11023600"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Arial Black" panose="020B0A04020102020204" pitchFamily="34" charset="0"/>
            </a:endParaRPr>
          </a:p>
        </p:txBody>
      </p:sp>
      <p:sp>
        <p:nvSpPr>
          <p:cNvPr id="2" name="TextBox 1"/>
          <p:cNvSpPr txBox="1"/>
          <p:nvPr/>
        </p:nvSpPr>
        <p:spPr>
          <a:xfrm>
            <a:off x="800100" y="1417638"/>
            <a:ext cx="10566400" cy="4031873"/>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latin typeface="Arial Black" panose="020B0A04020102020204" pitchFamily="34" charset="0"/>
              </a:rPr>
              <a:t>The British captured the </a:t>
            </a:r>
            <a:r>
              <a:rPr lang="en-US" sz="3200" dirty="0" smtClean="0">
                <a:solidFill>
                  <a:srgbClr val="FF0000"/>
                </a:solidFill>
                <a:latin typeface="Arial Black" panose="020B0A04020102020204" pitchFamily="34" charset="0"/>
              </a:rPr>
              <a:t>United States capital in Philadelphia</a:t>
            </a:r>
            <a:r>
              <a:rPr lang="en-US" sz="3200" dirty="0" smtClean="0">
                <a:latin typeface="Arial Black" panose="020B0A04020102020204" pitchFamily="34" charset="0"/>
              </a:rPr>
              <a:t> in the fall of 1777</a:t>
            </a:r>
          </a:p>
          <a:p>
            <a:pPr marL="342900" indent="-342900">
              <a:buFont typeface="Arial" panose="020B0604020202020204" pitchFamily="34" charset="0"/>
              <a:buChar char="•"/>
            </a:pPr>
            <a:r>
              <a:rPr lang="en-US" sz="3200" dirty="0" smtClean="0">
                <a:latin typeface="Arial Black" panose="020B0A04020102020204" pitchFamily="34" charset="0"/>
              </a:rPr>
              <a:t>George Washington and his army retreat to spend the winter at </a:t>
            </a:r>
            <a:r>
              <a:rPr lang="en-US" sz="3200" dirty="0" smtClean="0">
                <a:solidFill>
                  <a:srgbClr val="FF0000"/>
                </a:solidFill>
                <a:latin typeface="Arial Black" panose="020B0A04020102020204" pitchFamily="34" charset="0"/>
              </a:rPr>
              <a:t>Valley Forge, PA</a:t>
            </a:r>
            <a:endParaRPr lang="en-US" sz="3200" dirty="0" smtClean="0">
              <a:latin typeface="Arial Black" panose="020B0A04020102020204" pitchFamily="34" charset="0"/>
            </a:endParaRPr>
          </a:p>
          <a:p>
            <a:r>
              <a:rPr lang="en-US" sz="3200" dirty="0" smtClean="0">
                <a:latin typeface="Arial Black" panose="020B0A04020102020204" pitchFamily="34" charset="0"/>
              </a:rPr>
              <a:t>The Key American Victory was at the </a:t>
            </a:r>
            <a:r>
              <a:rPr lang="en-US" sz="3200" dirty="0" smtClean="0">
                <a:solidFill>
                  <a:srgbClr val="FF0000"/>
                </a:solidFill>
                <a:latin typeface="Arial Black" panose="020B0A04020102020204" pitchFamily="34" charset="0"/>
              </a:rPr>
              <a:t>Battle of Saratoga</a:t>
            </a:r>
          </a:p>
          <a:p>
            <a:pPr marL="342900" indent="-342900">
              <a:buFont typeface="Arial" panose="020B0604020202020204" pitchFamily="34" charset="0"/>
              <a:buChar char="•"/>
            </a:pPr>
            <a:r>
              <a:rPr lang="en-US" sz="3200" dirty="0" smtClean="0">
                <a:latin typeface="Arial Black" panose="020B0A04020102020204" pitchFamily="34" charset="0"/>
              </a:rPr>
              <a:t>This victory would </a:t>
            </a:r>
            <a:r>
              <a:rPr lang="en-US" sz="3200" dirty="0" smtClean="0">
                <a:solidFill>
                  <a:srgbClr val="FF0000"/>
                </a:solidFill>
                <a:latin typeface="Arial Black" panose="020B0A04020102020204" pitchFamily="34" charset="0"/>
              </a:rPr>
              <a:t>encourage the French </a:t>
            </a:r>
            <a:r>
              <a:rPr lang="en-US" sz="3200" dirty="0" smtClean="0">
                <a:latin typeface="Arial Black" panose="020B0A04020102020204" pitchFamily="34" charset="0"/>
              </a:rPr>
              <a:t>to enter into the war and help the Americans</a:t>
            </a:r>
            <a:endParaRPr lang="en-US" sz="3200" dirty="0">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10679126" y="5449511"/>
            <a:ext cx="1146147" cy="1146147"/>
          </a:xfrm>
          <a:prstGeom prst="rect">
            <a:avLst/>
          </a:prstGeom>
        </p:spPr>
      </p:pic>
    </p:spTree>
    <p:extLst>
      <p:ext uri="{BB962C8B-B14F-4D97-AF65-F5344CB8AC3E}">
        <p14:creationId xmlns:p14="http://schemas.microsoft.com/office/powerpoint/2010/main" val="1734968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7300" y="274638"/>
            <a:ext cx="9702800" cy="1143000"/>
          </a:xfrm>
        </p:spPr>
        <p:txBody>
          <a:bodyPr>
            <a:noAutofit/>
          </a:bodyPr>
          <a:lstStyle/>
          <a:p>
            <a:pPr algn="ctr"/>
            <a:r>
              <a:rPr lang="en-US" dirty="0" smtClean="0">
                <a:latin typeface="Arial Black" pitchFamily="34" charset="0"/>
              </a:rPr>
              <a:t>Siege of Yorktown</a:t>
            </a:r>
            <a:br>
              <a:rPr lang="en-US" dirty="0" smtClean="0">
                <a:latin typeface="Arial Black" pitchFamily="34" charset="0"/>
              </a:rPr>
            </a:br>
            <a:r>
              <a:rPr lang="en-US" sz="3200" b="1" dirty="0" smtClean="0">
                <a:latin typeface="Arial Black" pitchFamily="34" charset="0"/>
              </a:rPr>
              <a:t> September 28, 1781 </a:t>
            </a:r>
            <a:r>
              <a:rPr lang="en-US" sz="3200" dirty="0" smtClean="0">
                <a:latin typeface="Arial Black" pitchFamily="34" charset="0"/>
              </a:rPr>
              <a:t>- </a:t>
            </a:r>
            <a:r>
              <a:rPr lang="en-US" sz="3200" b="1" dirty="0" smtClean="0">
                <a:latin typeface="Arial Black" pitchFamily="34" charset="0"/>
              </a:rPr>
              <a:t>October 19, 1781</a:t>
            </a:r>
            <a:endParaRPr lang="en-US" sz="3200" dirty="0">
              <a:latin typeface="Arial Black"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2"/>
          <a:stretch>
            <a:fillRect/>
          </a:stretch>
        </p:blipFill>
        <p:spPr>
          <a:xfrm>
            <a:off x="10873642" y="119077"/>
            <a:ext cx="1127858" cy="1298561"/>
          </a:xfrm>
          <a:prstGeom prst="rect">
            <a:avLst/>
          </a:prstGeom>
        </p:spPr>
      </p:pic>
      <p:sp>
        <p:nvSpPr>
          <p:cNvPr id="2" name="TextBox 1"/>
          <p:cNvSpPr txBox="1"/>
          <p:nvPr/>
        </p:nvSpPr>
        <p:spPr>
          <a:xfrm>
            <a:off x="685800" y="1600200"/>
            <a:ext cx="11036300" cy="2677656"/>
          </a:xfrm>
          <a:prstGeom prst="rect">
            <a:avLst/>
          </a:prstGeom>
          <a:noFill/>
        </p:spPr>
        <p:txBody>
          <a:bodyPr wrap="square" rtlCol="0">
            <a:spAutoFit/>
          </a:bodyPr>
          <a:lstStyle/>
          <a:p>
            <a:r>
              <a:rPr lang="en-US" sz="2400" dirty="0">
                <a:latin typeface="Arial Black" panose="020B0A04020102020204" pitchFamily="34" charset="0"/>
              </a:rPr>
              <a:t>(October 19, 1781; </a:t>
            </a:r>
            <a:r>
              <a:rPr lang="en-US" sz="2400" dirty="0">
                <a:solidFill>
                  <a:srgbClr val="FF0000"/>
                </a:solidFill>
                <a:latin typeface="Arial Black" panose="020B0A04020102020204" pitchFamily="34" charset="0"/>
              </a:rPr>
              <a:t>Last major battle of the Revolutionary War</a:t>
            </a:r>
            <a:r>
              <a:rPr lang="en-US" sz="2400" dirty="0">
                <a:latin typeface="Arial Black" panose="020B0A04020102020204" pitchFamily="34" charset="0"/>
              </a:rPr>
              <a:t>) American troops under George Washington and Comte de Rochambeau trapped British troops under </a:t>
            </a:r>
            <a:r>
              <a:rPr lang="en-US" sz="2400" dirty="0">
                <a:solidFill>
                  <a:srgbClr val="FF0000"/>
                </a:solidFill>
                <a:latin typeface="Arial Black" panose="020B0A04020102020204" pitchFamily="34" charset="0"/>
              </a:rPr>
              <a:t>Charles Cornwallis </a:t>
            </a:r>
            <a:r>
              <a:rPr lang="en-US" sz="2400" dirty="0">
                <a:latin typeface="Arial Black" panose="020B0A04020102020204" pitchFamily="34" charset="0"/>
              </a:rPr>
              <a:t>and his troops in the Chesapeake Bay, with the help of Admiral de Grasse and the French fleet. Cornwallis was forced to surrender. Significance: although not the last of the fighting, </a:t>
            </a:r>
            <a:r>
              <a:rPr lang="en-US" sz="2400" dirty="0">
                <a:solidFill>
                  <a:srgbClr val="FF0000"/>
                </a:solidFill>
                <a:latin typeface="Arial Black" panose="020B0A04020102020204" pitchFamily="34" charset="0"/>
              </a:rPr>
              <a:t>this signified the end of the war.</a:t>
            </a:r>
          </a:p>
        </p:txBody>
      </p:sp>
      <p:pic>
        <p:nvPicPr>
          <p:cNvPr id="10" name="Picture 9"/>
          <p:cNvPicPr>
            <a:picLocks noChangeAspect="1"/>
          </p:cNvPicPr>
          <p:nvPr/>
        </p:nvPicPr>
        <p:blipFill>
          <a:blip r:embed="rId3"/>
          <a:stretch>
            <a:fillRect/>
          </a:stretch>
        </p:blipFill>
        <p:spPr>
          <a:xfrm>
            <a:off x="10679126" y="5449511"/>
            <a:ext cx="1146147" cy="1146147"/>
          </a:xfrm>
          <a:prstGeom prst="rect">
            <a:avLst/>
          </a:prstGeom>
        </p:spPr>
      </p:pic>
    </p:spTree>
    <p:extLst>
      <p:ext uri="{BB962C8B-B14F-4D97-AF65-F5344CB8AC3E}">
        <p14:creationId xmlns:p14="http://schemas.microsoft.com/office/powerpoint/2010/main" val="3371573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r>
              <a:rPr lang="en-US" sz="3600"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520700" y="1371601"/>
            <a:ext cx="9613900" cy="3416320"/>
          </a:xfrm>
          <a:prstGeom prst="rect">
            <a:avLst/>
          </a:prstGeom>
          <a:noFill/>
        </p:spPr>
        <p:txBody>
          <a:bodyPr wrap="square" rtlCol="0">
            <a:spAutoFit/>
          </a:bodyPr>
          <a:lstStyle/>
          <a:p>
            <a:r>
              <a:rPr lang="en-US" sz="2400" dirty="0">
                <a:solidFill>
                  <a:srgbClr val="FF0000"/>
                </a:solidFill>
                <a:latin typeface="Arial Black" panose="020B0A04020102020204" pitchFamily="34" charset="0"/>
              </a:rPr>
              <a:t>First Continental Congress (1774)</a:t>
            </a:r>
          </a:p>
          <a:p>
            <a:r>
              <a:rPr lang="en-US" sz="2400" dirty="0">
                <a:latin typeface="Arial Black" panose="020B0A04020102020204" pitchFamily="34" charset="0"/>
              </a:rPr>
              <a:t>All colonies but Georgia went to this Congress in </a:t>
            </a:r>
            <a:r>
              <a:rPr lang="en-US" sz="2400" dirty="0">
                <a:solidFill>
                  <a:srgbClr val="FF0000"/>
                </a:solidFill>
                <a:latin typeface="Arial Black" panose="020B0A04020102020204" pitchFamily="34" charset="0"/>
              </a:rPr>
              <a:t>Philadelphia in 1774 </a:t>
            </a:r>
            <a:r>
              <a:rPr lang="en-US" sz="2400" dirty="0">
                <a:latin typeface="Arial Black" panose="020B0A04020102020204" pitchFamily="34" charset="0"/>
              </a:rPr>
              <a:t>to determine how the colonies should react to what, from their viewpoint, seemed to pose an alarming threat to their rights and liberties; no talk of secession from England, </a:t>
            </a:r>
            <a:r>
              <a:rPr lang="en-US" sz="2400" dirty="0">
                <a:solidFill>
                  <a:srgbClr val="FF0000"/>
                </a:solidFill>
                <a:latin typeface="Arial Black" panose="020B0A04020102020204" pitchFamily="34" charset="0"/>
              </a:rPr>
              <a:t>just wanted to protest parliamentary acts and restore the relationship they had with Britain </a:t>
            </a:r>
            <a:r>
              <a:rPr lang="en-US" sz="2400" dirty="0">
                <a:latin typeface="Arial Black" panose="020B0A04020102020204" pitchFamily="34" charset="0"/>
              </a:rPr>
              <a:t>before the French and Indian War</a:t>
            </a:r>
          </a:p>
          <a:p>
            <a:endParaRPr lang="en-US" sz="2400" b="1" dirty="0">
              <a:solidFill>
                <a:srgbClr val="FF0000"/>
              </a:solidFill>
              <a:latin typeface="Arial Black" pitchFamily="34" charset="0"/>
            </a:endParaRPr>
          </a:p>
        </p:txBody>
      </p:sp>
      <p:pic>
        <p:nvPicPr>
          <p:cNvPr id="3" name="Picture 2"/>
          <p:cNvPicPr>
            <a:picLocks noChangeAspect="1"/>
          </p:cNvPicPr>
          <p:nvPr/>
        </p:nvPicPr>
        <p:blipFill>
          <a:blip r:embed="rId2"/>
          <a:stretch>
            <a:fillRect/>
          </a:stretch>
        </p:blipFill>
        <p:spPr>
          <a:xfrm>
            <a:off x="10742626" y="5421326"/>
            <a:ext cx="1146147" cy="1146147"/>
          </a:xfrm>
          <a:prstGeom prst="rect">
            <a:avLst/>
          </a:prstGeom>
        </p:spPr>
      </p:pic>
    </p:spTree>
    <p:extLst>
      <p:ext uri="{BB962C8B-B14F-4D97-AF65-F5344CB8AC3E}">
        <p14:creationId xmlns:p14="http://schemas.microsoft.com/office/powerpoint/2010/main" val="267545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r>
              <a:rPr lang="en-US" sz="3600"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10" name="TextBox 9"/>
          <p:cNvSpPr txBox="1"/>
          <p:nvPr/>
        </p:nvSpPr>
        <p:spPr>
          <a:xfrm>
            <a:off x="520700" y="1371601"/>
            <a:ext cx="9613900" cy="2677656"/>
          </a:xfrm>
          <a:prstGeom prst="rect">
            <a:avLst/>
          </a:prstGeom>
          <a:noFill/>
        </p:spPr>
        <p:txBody>
          <a:bodyPr wrap="square" rtlCol="0">
            <a:spAutoFit/>
          </a:bodyPr>
          <a:lstStyle/>
          <a:p>
            <a:r>
              <a:rPr lang="en-US" sz="2400" b="1" dirty="0" smtClean="0">
                <a:solidFill>
                  <a:srgbClr val="FF0000"/>
                </a:solidFill>
                <a:latin typeface="Arial Black" pitchFamily="34" charset="0"/>
              </a:rPr>
              <a:t>Declaration </a:t>
            </a:r>
            <a:r>
              <a:rPr lang="en-US" sz="2400" b="1" dirty="0">
                <a:solidFill>
                  <a:srgbClr val="FF0000"/>
                </a:solidFill>
                <a:latin typeface="Arial Black" pitchFamily="34" charset="0"/>
              </a:rPr>
              <a:t>of Independence: </a:t>
            </a:r>
            <a:r>
              <a:rPr lang="en-US" sz="2400" dirty="0">
                <a:latin typeface="Arial Black" pitchFamily="34" charset="0"/>
              </a:rPr>
              <a:t>the document recording the proclamation of the </a:t>
            </a:r>
            <a:r>
              <a:rPr lang="en-US" sz="2400" dirty="0">
                <a:solidFill>
                  <a:srgbClr val="FF0000"/>
                </a:solidFill>
                <a:latin typeface="Arial Black" pitchFamily="34" charset="0"/>
              </a:rPr>
              <a:t>Second Continental Congress</a:t>
            </a:r>
            <a:r>
              <a:rPr lang="en-US" sz="2400" dirty="0">
                <a:latin typeface="Arial Black" pitchFamily="34" charset="0"/>
              </a:rPr>
              <a:t> </a:t>
            </a:r>
            <a:endParaRPr lang="en-US" sz="2400" dirty="0" smtClean="0">
              <a:latin typeface="Arial Black" pitchFamily="34" charset="0"/>
            </a:endParaRPr>
          </a:p>
          <a:p>
            <a:r>
              <a:rPr lang="en-US" sz="2400" dirty="0" smtClean="0">
                <a:latin typeface="Arial Black" pitchFamily="34" charset="0"/>
              </a:rPr>
              <a:t>(</a:t>
            </a:r>
            <a:r>
              <a:rPr lang="en-US" sz="2400" dirty="0">
                <a:latin typeface="Arial Black" pitchFamily="34" charset="0"/>
              </a:rPr>
              <a:t>4 July 1776) asserting the </a:t>
            </a:r>
            <a:r>
              <a:rPr lang="en-US" sz="2400" dirty="0">
                <a:latin typeface="Arial Black" pitchFamily="34" charset="0"/>
                <a:hlinkClick r:id="rId2"/>
              </a:rPr>
              <a:t>independence</a:t>
            </a:r>
            <a:r>
              <a:rPr lang="en-US" sz="2400" dirty="0">
                <a:latin typeface="Arial Black" pitchFamily="34" charset="0"/>
              </a:rPr>
              <a:t> of the colonies from Great Britain</a:t>
            </a:r>
          </a:p>
          <a:p>
            <a:r>
              <a:rPr lang="en-US" sz="2400" b="1" dirty="0">
                <a:latin typeface="Arial Black" pitchFamily="34" charset="0"/>
              </a:rPr>
              <a:t>-Who were the Primary influences on Jefferson’s writing of the Declaration of Independence</a:t>
            </a:r>
            <a:r>
              <a:rPr lang="en-US" sz="2400" b="1" dirty="0" smtClean="0">
                <a:latin typeface="Arial Black" pitchFamily="34" charset="0"/>
              </a:rPr>
              <a:t>? </a:t>
            </a:r>
            <a:r>
              <a:rPr lang="en-US" sz="2400" b="1" dirty="0" smtClean="0">
                <a:solidFill>
                  <a:srgbClr val="FF0000"/>
                </a:solidFill>
                <a:latin typeface="Arial Black" pitchFamily="34" charset="0"/>
              </a:rPr>
              <a:t>____________________________</a:t>
            </a:r>
            <a:endParaRPr lang="en-US" sz="2400" b="1" dirty="0">
              <a:solidFill>
                <a:srgbClr val="FF0000"/>
              </a:solidFill>
              <a:latin typeface="Arial Black" pitchFamily="34" charset="0"/>
            </a:endParaRPr>
          </a:p>
        </p:txBody>
      </p:sp>
      <p:pic>
        <p:nvPicPr>
          <p:cNvPr id="3" name="Picture 2"/>
          <p:cNvPicPr>
            <a:picLocks noChangeAspect="1"/>
          </p:cNvPicPr>
          <p:nvPr/>
        </p:nvPicPr>
        <p:blipFill>
          <a:blip r:embed="rId3"/>
          <a:stretch>
            <a:fillRect/>
          </a:stretch>
        </p:blipFill>
        <p:spPr>
          <a:xfrm>
            <a:off x="10742626" y="5421326"/>
            <a:ext cx="1146147" cy="1146147"/>
          </a:xfrm>
          <a:prstGeom prst="rect">
            <a:avLst/>
          </a:prstGeom>
        </p:spPr>
      </p:pic>
    </p:spTree>
    <p:extLst>
      <p:ext uri="{BB962C8B-B14F-4D97-AF65-F5344CB8AC3E}">
        <p14:creationId xmlns:p14="http://schemas.microsoft.com/office/powerpoint/2010/main" val="966181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7300" y="274638"/>
            <a:ext cx="9702800" cy="1143000"/>
          </a:xfrm>
        </p:spPr>
        <p:txBody>
          <a:bodyPr>
            <a:noAutofit/>
          </a:bodyPr>
          <a:lstStyle/>
          <a:p>
            <a:pPr algn="ctr"/>
            <a:r>
              <a:rPr lang="en-US" dirty="0" smtClean="0">
                <a:latin typeface="Arial Black" pitchFamily="34" charset="0"/>
              </a:rPr>
              <a:t>Warm-Up 22SEP15</a:t>
            </a:r>
            <a:endParaRPr lang="en-US" dirty="0">
              <a:latin typeface="Arial Black"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3" name="TextBox 2"/>
          <p:cNvSpPr txBox="1"/>
          <p:nvPr/>
        </p:nvSpPr>
        <p:spPr>
          <a:xfrm>
            <a:off x="508000" y="1600200"/>
            <a:ext cx="11023600"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Arial Black" panose="020B0A04020102020204" pitchFamily="34" charset="0"/>
            </a:endParaRPr>
          </a:p>
        </p:txBody>
      </p:sp>
      <p:sp>
        <p:nvSpPr>
          <p:cNvPr id="10" name="TextBox 9"/>
          <p:cNvSpPr txBox="1"/>
          <p:nvPr/>
        </p:nvSpPr>
        <p:spPr>
          <a:xfrm>
            <a:off x="508000" y="1362075"/>
            <a:ext cx="11315700" cy="3416320"/>
          </a:xfrm>
          <a:prstGeom prst="rect">
            <a:avLst/>
          </a:prstGeom>
          <a:noFill/>
        </p:spPr>
        <p:txBody>
          <a:bodyPr wrap="square" rtlCol="0">
            <a:spAutoFit/>
          </a:bodyPr>
          <a:lstStyle/>
          <a:p>
            <a:pPr>
              <a:buFont typeface="Arial" pitchFamily="34" charset="0"/>
              <a:buChar char="•"/>
            </a:pPr>
            <a:r>
              <a:rPr lang="en-US" sz="2400" dirty="0" smtClean="0">
                <a:latin typeface="Arial Black" pitchFamily="34" charset="0"/>
              </a:rPr>
              <a:t> What happened to those who supported the British in America after the Revolutionary War ended?</a:t>
            </a:r>
            <a:endParaRPr lang="en-US" sz="3200" dirty="0" smtClean="0">
              <a:latin typeface="Arial Black" pitchFamily="34" charset="0"/>
            </a:endParaRPr>
          </a:p>
          <a:p>
            <a:pPr marL="457200" indent="-457200">
              <a:buFont typeface="Arial" panose="020B0604020202020204" pitchFamily="34" charset="0"/>
              <a:buChar char="•"/>
            </a:pPr>
            <a:r>
              <a:rPr lang="en-US" sz="2400" dirty="0" smtClean="0">
                <a:solidFill>
                  <a:srgbClr val="FF0000"/>
                </a:solidFill>
                <a:latin typeface="Arial Black" pitchFamily="34" charset="0"/>
              </a:rPr>
              <a:t>A great deal of fighting between Patriots and Loyalists continued in the South after the war.</a:t>
            </a:r>
          </a:p>
          <a:p>
            <a:pPr marL="457200" indent="-457200">
              <a:buFont typeface="Arial" panose="020B0604020202020204" pitchFamily="34" charset="0"/>
              <a:buChar char="•"/>
            </a:pPr>
            <a:r>
              <a:rPr lang="en-US" sz="2400" dirty="0" smtClean="0">
                <a:solidFill>
                  <a:srgbClr val="FF0000"/>
                </a:solidFill>
                <a:latin typeface="Arial Black" pitchFamily="34" charset="0"/>
              </a:rPr>
              <a:t>Many Loyalists followed the British soldiers to other parts of the British Empire. </a:t>
            </a:r>
          </a:p>
          <a:p>
            <a:pPr marL="457200" indent="-457200">
              <a:buFont typeface="Arial" panose="020B0604020202020204" pitchFamily="34" charset="0"/>
              <a:buChar char="•"/>
            </a:pPr>
            <a:r>
              <a:rPr lang="en-US" sz="2400" dirty="0" smtClean="0">
                <a:solidFill>
                  <a:srgbClr val="FF0000"/>
                </a:solidFill>
                <a:latin typeface="Arial Black" pitchFamily="34" charset="0"/>
              </a:rPr>
              <a:t>Approximately half of the Loyalists moved to Canada and settling in Nova Scotia</a:t>
            </a:r>
          </a:p>
          <a:p>
            <a:endParaRPr lang="en-US" sz="2400" dirty="0">
              <a:solidFill>
                <a:srgbClr val="FF0000"/>
              </a:solidFill>
              <a:latin typeface="Arial Black" pitchFamily="34" charset="0"/>
            </a:endParaRPr>
          </a:p>
        </p:txBody>
      </p:sp>
      <p:pic>
        <p:nvPicPr>
          <p:cNvPr id="2" name="Picture 1"/>
          <p:cNvPicPr>
            <a:picLocks noChangeAspect="1"/>
          </p:cNvPicPr>
          <p:nvPr/>
        </p:nvPicPr>
        <p:blipFill>
          <a:blip r:embed="rId2"/>
          <a:stretch>
            <a:fillRect/>
          </a:stretch>
        </p:blipFill>
        <p:spPr>
          <a:xfrm>
            <a:off x="10677553" y="5573726"/>
            <a:ext cx="1146147" cy="1146147"/>
          </a:xfrm>
          <a:prstGeom prst="rect">
            <a:avLst/>
          </a:prstGeom>
        </p:spPr>
      </p:pic>
      <p:pic>
        <p:nvPicPr>
          <p:cNvPr id="5" name="Picture 4"/>
          <p:cNvPicPr>
            <a:picLocks noChangeAspect="1"/>
          </p:cNvPicPr>
          <p:nvPr/>
        </p:nvPicPr>
        <p:blipFill>
          <a:blip r:embed="rId3"/>
          <a:stretch>
            <a:fillRect/>
          </a:stretch>
        </p:blipFill>
        <p:spPr>
          <a:xfrm>
            <a:off x="10960100" y="63514"/>
            <a:ext cx="1127858" cy="1298561"/>
          </a:xfrm>
          <a:prstGeom prst="rect">
            <a:avLst/>
          </a:prstGeom>
        </p:spPr>
      </p:pic>
    </p:spTree>
    <p:extLst>
      <p:ext uri="{BB962C8B-B14F-4D97-AF65-F5344CB8AC3E}">
        <p14:creationId xmlns:p14="http://schemas.microsoft.com/office/powerpoint/2010/main" val="821601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274638"/>
            <a:ext cx="11344275" cy="1143000"/>
          </a:xfrm>
        </p:spPr>
        <p:txBody>
          <a:bodyPr>
            <a:noAutofit/>
          </a:bodyPr>
          <a:lstStyle/>
          <a:p>
            <a:pPr algn="ctr"/>
            <a:r>
              <a:rPr lang="en-US" dirty="0" smtClean="0">
                <a:latin typeface="Arial Black" pitchFamily="34" charset="0"/>
              </a:rPr>
              <a:t>Treaty of Paris – Terms</a:t>
            </a:r>
            <a:endParaRPr lang="en-US" dirty="0">
              <a:latin typeface="Arial Black"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3" name="TextBox 2"/>
          <p:cNvSpPr txBox="1"/>
          <p:nvPr/>
        </p:nvSpPr>
        <p:spPr>
          <a:xfrm>
            <a:off x="723900" y="1511300"/>
            <a:ext cx="108966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Black" panose="020B0A04020102020204" pitchFamily="34" charset="0"/>
              </a:rPr>
              <a:t>The </a:t>
            </a:r>
            <a:r>
              <a:rPr lang="en-US" sz="2800" dirty="0">
                <a:solidFill>
                  <a:srgbClr val="FF0000"/>
                </a:solidFill>
                <a:latin typeface="Arial Black" panose="020B0A04020102020204" pitchFamily="34" charset="0"/>
              </a:rPr>
              <a:t>American Revolutionary War</a:t>
            </a:r>
            <a:r>
              <a:rPr lang="en-US" sz="2800" dirty="0">
                <a:latin typeface="Arial Black" panose="020B0A04020102020204" pitchFamily="34" charset="0"/>
              </a:rPr>
              <a:t> was formally </a:t>
            </a:r>
            <a:r>
              <a:rPr lang="en-US" sz="2800" dirty="0" smtClean="0">
                <a:latin typeface="Arial Black" panose="020B0A04020102020204" pitchFamily="34" charset="0"/>
              </a:rPr>
              <a:t>ended</a:t>
            </a:r>
          </a:p>
          <a:p>
            <a:endParaRPr lang="en-US" sz="2800" dirty="0">
              <a:latin typeface="Arial Black" panose="020B0A04020102020204" pitchFamily="34" charset="0"/>
            </a:endParaRPr>
          </a:p>
          <a:p>
            <a:pPr marL="285750" indent="-285750">
              <a:buFont typeface="Arial" panose="020B0604020202020204" pitchFamily="34" charset="0"/>
              <a:buChar char="•"/>
            </a:pPr>
            <a:r>
              <a:rPr lang="en-US" sz="2800" dirty="0">
                <a:latin typeface="Arial Black" panose="020B0A04020102020204" pitchFamily="34" charset="0"/>
              </a:rPr>
              <a:t>The British acknowledged the</a:t>
            </a:r>
            <a:r>
              <a:rPr lang="en-US" sz="2800" dirty="0">
                <a:solidFill>
                  <a:srgbClr val="FF0000"/>
                </a:solidFill>
                <a:latin typeface="Arial Black" panose="020B0A04020102020204" pitchFamily="34" charset="0"/>
              </a:rPr>
              <a:t> independence </a:t>
            </a:r>
            <a:r>
              <a:rPr lang="en-US" sz="2800" dirty="0">
                <a:latin typeface="Arial Black" panose="020B0A04020102020204" pitchFamily="34" charset="0"/>
              </a:rPr>
              <a:t>of the United </a:t>
            </a:r>
            <a:r>
              <a:rPr lang="en-US" sz="2800" dirty="0" smtClean="0">
                <a:latin typeface="Arial Black" panose="020B0A04020102020204" pitchFamily="34" charset="0"/>
              </a:rPr>
              <a:t>States</a:t>
            </a:r>
          </a:p>
          <a:p>
            <a:endParaRPr lang="en-US" sz="2800" dirty="0">
              <a:latin typeface="Arial Black" panose="020B0A04020102020204" pitchFamily="34" charset="0"/>
            </a:endParaRPr>
          </a:p>
          <a:p>
            <a:pPr marL="285750" indent="-285750">
              <a:buFont typeface="Arial" panose="020B0604020202020204" pitchFamily="34" charset="0"/>
              <a:buChar char="•"/>
            </a:pPr>
            <a:r>
              <a:rPr lang="en-US" sz="2800" dirty="0">
                <a:latin typeface="Arial Black" panose="020B0A04020102020204" pitchFamily="34" charset="0"/>
              </a:rPr>
              <a:t>The </a:t>
            </a:r>
            <a:r>
              <a:rPr lang="en-US" sz="2800" dirty="0">
                <a:solidFill>
                  <a:srgbClr val="FF0000"/>
                </a:solidFill>
                <a:latin typeface="Arial Black" panose="020B0A04020102020204" pitchFamily="34" charset="0"/>
              </a:rPr>
              <a:t>colonial empire of Great Britain </a:t>
            </a:r>
            <a:r>
              <a:rPr lang="en-US" sz="2800" dirty="0">
                <a:latin typeface="Arial Black" panose="020B0A04020102020204" pitchFamily="34" charset="0"/>
              </a:rPr>
              <a:t>was destroyed in North </a:t>
            </a:r>
            <a:r>
              <a:rPr lang="en-US" sz="2800" dirty="0" smtClean="0">
                <a:latin typeface="Arial Black" panose="020B0A04020102020204" pitchFamily="34" charset="0"/>
              </a:rPr>
              <a:t>America</a:t>
            </a:r>
          </a:p>
          <a:p>
            <a:endParaRPr lang="en-US" sz="2800" dirty="0">
              <a:latin typeface="Arial Black" panose="020B0A04020102020204" pitchFamily="34" charset="0"/>
            </a:endParaRPr>
          </a:p>
          <a:p>
            <a:pPr marL="285750" indent="-285750">
              <a:buFont typeface="Arial" panose="020B0604020202020204" pitchFamily="34" charset="0"/>
              <a:buChar char="•"/>
            </a:pPr>
            <a:r>
              <a:rPr lang="en-US" sz="2800" dirty="0">
                <a:solidFill>
                  <a:srgbClr val="FF0000"/>
                </a:solidFill>
                <a:latin typeface="Arial Black" panose="020B0A04020102020204" pitchFamily="34" charset="0"/>
              </a:rPr>
              <a:t>U.S. boundaries </a:t>
            </a:r>
            <a:r>
              <a:rPr lang="en-US" sz="2800" dirty="0">
                <a:latin typeface="Arial Black" panose="020B0A04020102020204" pitchFamily="34" charset="0"/>
              </a:rPr>
              <a:t>were established</a:t>
            </a:r>
          </a:p>
          <a:p>
            <a:endParaRPr lang="en-US" sz="2800" dirty="0">
              <a:latin typeface="Arial Black" panose="020B0A04020102020204" pitchFamily="34" charset="0"/>
            </a:endParaRPr>
          </a:p>
        </p:txBody>
      </p:sp>
      <p:pic>
        <p:nvPicPr>
          <p:cNvPr id="8" name="Picture 7"/>
          <p:cNvPicPr>
            <a:picLocks noChangeAspect="1"/>
          </p:cNvPicPr>
          <p:nvPr/>
        </p:nvPicPr>
        <p:blipFill>
          <a:blip r:embed="rId2"/>
          <a:stretch>
            <a:fillRect/>
          </a:stretch>
        </p:blipFill>
        <p:spPr>
          <a:xfrm>
            <a:off x="10873642" y="119077"/>
            <a:ext cx="1127858" cy="1298561"/>
          </a:xfrm>
          <a:prstGeom prst="rect">
            <a:avLst/>
          </a:prstGeom>
        </p:spPr>
      </p:pic>
    </p:spTree>
    <p:extLst>
      <p:ext uri="{BB962C8B-B14F-4D97-AF65-F5344CB8AC3E}">
        <p14:creationId xmlns:p14="http://schemas.microsoft.com/office/powerpoint/2010/main" val="24156627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975" y="274638"/>
            <a:ext cx="11896725" cy="1143000"/>
          </a:xfrm>
        </p:spPr>
        <p:txBody>
          <a:bodyPr>
            <a:noAutofit/>
          </a:bodyPr>
          <a:lstStyle/>
          <a:p>
            <a:r>
              <a:rPr lang="en-US" dirty="0" smtClean="0">
                <a:latin typeface="Arial Black" pitchFamily="34" charset="0"/>
              </a:rPr>
              <a:t>Abigail Adams presses for Change</a:t>
            </a:r>
            <a:endParaRPr lang="en-US" dirty="0">
              <a:latin typeface="Arial Black"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3" name="TextBox 2"/>
          <p:cNvSpPr txBox="1"/>
          <p:nvPr/>
        </p:nvSpPr>
        <p:spPr>
          <a:xfrm>
            <a:off x="508000" y="1600200"/>
            <a:ext cx="11023600"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Arial Black" panose="020B0A04020102020204" pitchFamily="34" charset="0"/>
            </a:endParaRPr>
          </a:p>
        </p:txBody>
      </p:sp>
      <p:sp>
        <p:nvSpPr>
          <p:cNvPr id="10" name="TextBox 9"/>
          <p:cNvSpPr txBox="1"/>
          <p:nvPr/>
        </p:nvSpPr>
        <p:spPr>
          <a:xfrm>
            <a:off x="781050" y="1362075"/>
            <a:ext cx="10801350" cy="461665"/>
          </a:xfrm>
          <a:prstGeom prst="rect">
            <a:avLst/>
          </a:prstGeom>
          <a:noFill/>
        </p:spPr>
        <p:txBody>
          <a:bodyPr wrap="square" rtlCol="0">
            <a:spAutoFit/>
          </a:bodyPr>
          <a:lstStyle/>
          <a:p>
            <a:endParaRPr lang="en-US" sz="2400" dirty="0">
              <a:latin typeface="Arial Black" pitchFamily="34" charset="0"/>
            </a:endParaRPr>
          </a:p>
        </p:txBody>
      </p:sp>
      <p:pic>
        <p:nvPicPr>
          <p:cNvPr id="2" name="Picture 1"/>
          <p:cNvPicPr>
            <a:picLocks noChangeAspect="1"/>
          </p:cNvPicPr>
          <p:nvPr/>
        </p:nvPicPr>
        <p:blipFill>
          <a:blip r:embed="rId2" cstate="print"/>
          <a:stretch>
            <a:fillRect/>
          </a:stretch>
        </p:blipFill>
        <p:spPr>
          <a:xfrm>
            <a:off x="8263215" y="1831032"/>
            <a:ext cx="3484285" cy="4521828"/>
          </a:xfrm>
          <a:prstGeom prst="rect">
            <a:avLst/>
          </a:prstGeom>
        </p:spPr>
      </p:pic>
      <p:sp>
        <p:nvSpPr>
          <p:cNvPr id="5" name="TextBox 4"/>
          <p:cNvSpPr txBox="1"/>
          <p:nvPr/>
        </p:nvSpPr>
        <p:spPr>
          <a:xfrm>
            <a:off x="406400" y="1592907"/>
            <a:ext cx="7556500"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FF0000"/>
                </a:solidFill>
                <a:latin typeface="Arial Black" panose="020B0A04020102020204" pitchFamily="34" charset="0"/>
              </a:rPr>
              <a:t>Married her 3</a:t>
            </a:r>
            <a:r>
              <a:rPr lang="en-US" sz="2400" baseline="30000" dirty="0" smtClean="0">
                <a:solidFill>
                  <a:srgbClr val="FF0000"/>
                </a:solidFill>
                <a:latin typeface="Arial Black" panose="020B0A04020102020204" pitchFamily="34" charset="0"/>
              </a:rPr>
              <a:t>rd</a:t>
            </a:r>
            <a:r>
              <a:rPr lang="en-US" sz="2400" dirty="0" smtClean="0">
                <a:solidFill>
                  <a:srgbClr val="FF0000"/>
                </a:solidFill>
                <a:latin typeface="Arial Black" panose="020B0A04020102020204" pitchFamily="34" charset="0"/>
              </a:rPr>
              <a:t> cousin </a:t>
            </a:r>
            <a:r>
              <a:rPr lang="en-US" sz="2400" dirty="0" smtClean="0">
                <a:latin typeface="Arial Black" panose="020B0A04020102020204" pitchFamily="34" charset="0"/>
              </a:rPr>
              <a:t>– John Adams</a:t>
            </a:r>
          </a:p>
          <a:p>
            <a:pPr marL="285750" indent="-285750">
              <a:buFont typeface="Arial" panose="020B0604020202020204" pitchFamily="34" charset="0"/>
              <a:buChar char="•"/>
            </a:pPr>
            <a:r>
              <a:rPr lang="en-US" sz="2400" dirty="0" smtClean="0">
                <a:latin typeface="Arial Black" panose="020B0A04020102020204" pitchFamily="34" charset="0"/>
              </a:rPr>
              <a:t>Provided care for soldiers during the American Revolution</a:t>
            </a:r>
          </a:p>
          <a:p>
            <a:pPr marL="285750" indent="-285750">
              <a:buFont typeface="Arial" panose="020B0604020202020204" pitchFamily="34" charset="0"/>
              <a:buChar char="•"/>
            </a:pPr>
            <a:r>
              <a:rPr lang="en-US" sz="2400" dirty="0" smtClean="0">
                <a:latin typeface="Arial Black" panose="020B0A04020102020204" pitchFamily="34" charset="0"/>
              </a:rPr>
              <a:t>Wrote over 1,000 letters to her husband during his travels as an ambassador for the United States</a:t>
            </a:r>
          </a:p>
          <a:p>
            <a:pPr marL="285750" indent="-285750">
              <a:buFont typeface="Arial" panose="020B0604020202020204" pitchFamily="34" charset="0"/>
              <a:buChar char="•"/>
            </a:pPr>
            <a:r>
              <a:rPr lang="en-US" sz="2400" b="1" dirty="0" smtClean="0">
                <a:latin typeface="Arial Black" panose="020B0A04020102020204" pitchFamily="34" charset="0"/>
              </a:rPr>
              <a:t>During the Revolution, she was assigned by the Massachusetts Court to question other women’s loyalty</a:t>
            </a:r>
          </a:p>
          <a:p>
            <a:pPr marL="285750" indent="-285750">
              <a:buFont typeface="Arial" panose="020B0604020202020204" pitchFamily="34" charset="0"/>
              <a:buChar char="•"/>
            </a:pPr>
            <a:r>
              <a:rPr lang="en-US" sz="2400" dirty="0" smtClean="0">
                <a:latin typeface="Arial Black" panose="020B0A04020102020204" pitchFamily="34" charset="0"/>
              </a:rPr>
              <a:t>Survived the Smallpox epidemic in Paris</a:t>
            </a:r>
          </a:p>
          <a:p>
            <a:pPr marL="285750" indent="-285750">
              <a:buFont typeface="Arial" panose="020B0604020202020204" pitchFamily="34" charset="0"/>
              <a:buChar char="•"/>
            </a:pPr>
            <a:r>
              <a:rPr lang="en-US" sz="2400" b="1" dirty="0" smtClean="0">
                <a:solidFill>
                  <a:srgbClr val="FF0000"/>
                </a:solidFill>
                <a:latin typeface="Arial Black" panose="020B0A04020102020204" pitchFamily="34" charset="0"/>
              </a:rPr>
              <a:t>Was the leading advocate of her time for Women gaining the same rights as men</a:t>
            </a:r>
          </a:p>
          <a:p>
            <a:endParaRPr lang="en-US" dirty="0"/>
          </a:p>
        </p:txBody>
      </p:sp>
      <p:pic>
        <p:nvPicPr>
          <p:cNvPr id="11" name="Picture 10"/>
          <p:cNvPicPr>
            <a:picLocks noChangeAspect="1"/>
          </p:cNvPicPr>
          <p:nvPr/>
        </p:nvPicPr>
        <p:blipFill>
          <a:blip r:embed="rId3"/>
          <a:stretch>
            <a:fillRect/>
          </a:stretch>
        </p:blipFill>
        <p:spPr>
          <a:xfrm>
            <a:off x="10901668" y="5620107"/>
            <a:ext cx="1146147" cy="1146147"/>
          </a:xfrm>
          <a:prstGeom prst="rect">
            <a:avLst/>
          </a:prstGeom>
        </p:spPr>
      </p:pic>
      <p:pic>
        <p:nvPicPr>
          <p:cNvPr id="12" name="Picture 11"/>
          <p:cNvPicPr>
            <a:picLocks noChangeAspect="1"/>
          </p:cNvPicPr>
          <p:nvPr/>
        </p:nvPicPr>
        <p:blipFill>
          <a:blip r:embed="rId4"/>
          <a:stretch>
            <a:fillRect/>
          </a:stretch>
        </p:blipFill>
        <p:spPr>
          <a:xfrm>
            <a:off x="10873642" y="119077"/>
            <a:ext cx="1127858" cy="1298561"/>
          </a:xfrm>
          <a:prstGeom prst="rect">
            <a:avLst/>
          </a:prstGeom>
        </p:spPr>
      </p:pic>
    </p:spTree>
    <p:extLst>
      <p:ext uri="{BB962C8B-B14F-4D97-AF65-F5344CB8AC3E}">
        <p14:creationId xmlns:p14="http://schemas.microsoft.com/office/powerpoint/2010/main" val="608660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975" y="58738"/>
            <a:ext cx="11896725" cy="1143000"/>
          </a:xfrm>
        </p:spPr>
        <p:txBody>
          <a:bodyPr>
            <a:noAutofit/>
          </a:bodyPr>
          <a:lstStyle/>
          <a:p>
            <a:pPr algn="ctr"/>
            <a:r>
              <a:rPr lang="en-US" dirty="0" smtClean="0">
                <a:latin typeface="Arial Black" pitchFamily="34" charset="0"/>
              </a:rPr>
              <a:t>Impacts of the American Revolution</a:t>
            </a:r>
            <a:endParaRPr lang="en-US" dirty="0">
              <a:latin typeface="Arial Black"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286000" y="1600200"/>
            <a:ext cx="7543800" cy="369332"/>
          </a:xfrm>
          <a:prstGeom prst="rect">
            <a:avLst/>
          </a:prstGeom>
          <a:noFill/>
        </p:spPr>
        <p:txBody>
          <a:bodyPr wrap="square" rtlCol="0">
            <a:spAutoFit/>
          </a:bodyPr>
          <a:lstStyle/>
          <a:p>
            <a:endParaRPr lang="en-US" dirty="0"/>
          </a:p>
        </p:txBody>
      </p:sp>
      <p:sp>
        <p:nvSpPr>
          <p:cNvPr id="3" name="TextBox 2"/>
          <p:cNvSpPr txBox="1"/>
          <p:nvPr/>
        </p:nvSpPr>
        <p:spPr>
          <a:xfrm>
            <a:off x="508000" y="1600200"/>
            <a:ext cx="11023600"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Arial Black" panose="020B0A04020102020204" pitchFamily="34" charset="0"/>
            </a:endParaRPr>
          </a:p>
        </p:txBody>
      </p:sp>
      <p:sp>
        <p:nvSpPr>
          <p:cNvPr id="10" name="TextBox 9"/>
          <p:cNvSpPr txBox="1"/>
          <p:nvPr/>
        </p:nvSpPr>
        <p:spPr>
          <a:xfrm>
            <a:off x="781050" y="1362075"/>
            <a:ext cx="10801350" cy="461665"/>
          </a:xfrm>
          <a:prstGeom prst="rect">
            <a:avLst/>
          </a:prstGeom>
          <a:noFill/>
        </p:spPr>
        <p:txBody>
          <a:bodyPr wrap="square" rtlCol="0">
            <a:spAutoFit/>
          </a:bodyPr>
          <a:lstStyle/>
          <a:p>
            <a:endParaRPr lang="en-US" sz="2400" dirty="0">
              <a:latin typeface="Arial Black" pitchFamily="34" charset="0"/>
            </a:endParaRPr>
          </a:p>
        </p:txBody>
      </p:sp>
      <p:sp>
        <p:nvSpPr>
          <p:cNvPr id="6" name="TextBox 5"/>
          <p:cNvSpPr txBox="1"/>
          <p:nvPr/>
        </p:nvSpPr>
        <p:spPr>
          <a:xfrm>
            <a:off x="781050" y="1138238"/>
            <a:ext cx="10801350" cy="4801314"/>
          </a:xfrm>
          <a:prstGeom prst="rect">
            <a:avLst/>
          </a:prstGeom>
          <a:noFill/>
        </p:spPr>
        <p:txBody>
          <a:bodyPr wrap="square" rtlCol="0">
            <a:spAutoFit/>
          </a:bodyPr>
          <a:lstStyle/>
          <a:p>
            <a:r>
              <a:rPr lang="en-US" sz="2400" dirty="0">
                <a:latin typeface="Arial Black" panose="020B0A04020102020204" pitchFamily="34" charset="0"/>
              </a:rPr>
              <a:t>WHAT ABOUT WOMEN, BLACKS AND INDIANS?</a:t>
            </a:r>
          </a:p>
          <a:p>
            <a:pPr marL="285750" indent="-285750">
              <a:buFont typeface="Arial" panose="020B0604020202020204" pitchFamily="34" charset="0"/>
              <a:buChar char="•"/>
            </a:pPr>
            <a:r>
              <a:rPr lang="en-US" sz="2400" dirty="0">
                <a:latin typeface="Arial Black" panose="020B0A04020102020204" pitchFamily="34" charset="0"/>
              </a:rPr>
              <a:t>The </a:t>
            </a:r>
            <a:r>
              <a:rPr lang="en-US" sz="2400" dirty="0">
                <a:solidFill>
                  <a:srgbClr val="FF0000"/>
                </a:solidFill>
                <a:latin typeface="Arial Black" panose="020B0A04020102020204" pitchFamily="34" charset="0"/>
              </a:rPr>
              <a:t>Abolitionists Movement </a:t>
            </a:r>
            <a:r>
              <a:rPr lang="en-US" sz="2400" dirty="0">
                <a:latin typeface="Arial Black" panose="020B0A04020102020204" pitchFamily="34" charset="0"/>
              </a:rPr>
              <a:t>would begin among the </a:t>
            </a:r>
            <a:r>
              <a:rPr lang="en-US" sz="2400" dirty="0">
                <a:solidFill>
                  <a:srgbClr val="FF0000"/>
                </a:solidFill>
                <a:latin typeface="Arial Black" panose="020B0A04020102020204" pitchFamily="34" charset="0"/>
              </a:rPr>
              <a:t>Quakers in Pennsylvania</a:t>
            </a:r>
            <a:r>
              <a:rPr lang="en-US" sz="2400" dirty="0">
                <a:latin typeface="Arial Black" panose="020B0A04020102020204" pitchFamily="34" charset="0"/>
              </a:rPr>
              <a:t> and spread throughout the Northeast</a:t>
            </a:r>
          </a:p>
          <a:p>
            <a:pPr marL="285750" indent="-285750">
              <a:buFont typeface="Arial" panose="020B0604020202020204" pitchFamily="34" charset="0"/>
              <a:buChar char="•"/>
            </a:pPr>
            <a:r>
              <a:rPr lang="en-US" sz="2400" dirty="0">
                <a:latin typeface="Arial Black" panose="020B0A04020102020204" pitchFamily="34" charset="0"/>
              </a:rPr>
              <a:t>Those </a:t>
            </a:r>
            <a:r>
              <a:rPr lang="en-US" sz="2400" dirty="0">
                <a:solidFill>
                  <a:srgbClr val="FF0000"/>
                </a:solidFill>
                <a:latin typeface="Arial Black" panose="020B0A04020102020204" pitchFamily="34" charset="0"/>
              </a:rPr>
              <a:t>slaves that fought </a:t>
            </a:r>
            <a:r>
              <a:rPr lang="en-US" sz="2400" dirty="0">
                <a:latin typeface="Arial Black" panose="020B0A04020102020204" pitchFamily="34" charset="0"/>
              </a:rPr>
              <a:t>on the side of the United States were granted their freedom by the </a:t>
            </a:r>
            <a:r>
              <a:rPr lang="en-US" sz="2400" dirty="0">
                <a:solidFill>
                  <a:srgbClr val="FF0000"/>
                </a:solidFill>
                <a:latin typeface="Arial Black" panose="020B0A04020102020204" pitchFamily="34" charset="0"/>
              </a:rPr>
              <a:t>Virginia House of Burgesses</a:t>
            </a:r>
          </a:p>
          <a:p>
            <a:pPr marL="285750" indent="-285750">
              <a:buFont typeface="Arial" panose="020B0604020202020204" pitchFamily="34" charset="0"/>
              <a:buChar char="•"/>
            </a:pPr>
            <a:r>
              <a:rPr lang="en-US" sz="2400" dirty="0">
                <a:solidFill>
                  <a:srgbClr val="FF0000"/>
                </a:solidFill>
                <a:latin typeface="Arial Black" panose="020B0A04020102020204" pitchFamily="34" charset="0"/>
              </a:rPr>
              <a:t>African Methodists Episcopal </a:t>
            </a:r>
            <a:r>
              <a:rPr lang="en-US" sz="2400" dirty="0">
                <a:latin typeface="Arial Black" panose="020B0A04020102020204" pitchFamily="34" charset="0"/>
              </a:rPr>
              <a:t>Church would provide comfort and support for blacks</a:t>
            </a:r>
          </a:p>
          <a:p>
            <a:pPr marL="285750" indent="-285750">
              <a:buFont typeface="Arial" panose="020B0604020202020204" pitchFamily="34" charset="0"/>
              <a:buChar char="•"/>
            </a:pPr>
            <a:r>
              <a:rPr lang="en-US" sz="2400" dirty="0">
                <a:latin typeface="Arial Black" panose="020B0A04020102020204" pitchFamily="34" charset="0"/>
              </a:rPr>
              <a:t>American Indians (most of whom had supported the British during the American Revolution were </a:t>
            </a:r>
            <a:r>
              <a:rPr lang="en-US" sz="2400" dirty="0">
                <a:solidFill>
                  <a:srgbClr val="FF0000"/>
                </a:solidFill>
                <a:latin typeface="Arial Black" panose="020B0A04020102020204" pitchFamily="34" charset="0"/>
              </a:rPr>
              <a:t>largely abandoned by the British</a:t>
            </a:r>
            <a:r>
              <a:rPr lang="en-US" sz="2400" dirty="0">
                <a:latin typeface="Arial Black" panose="020B0A04020102020204" pitchFamily="34" charset="0"/>
              </a:rPr>
              <a:t>) would </a:t>
            </a:r>
            <a:r>
              <a:rPr lang="en-US" sz="2400" dirty="0">
                <a:solidFill>
                  <a:srgbClr val="FF0000"/>
                </a:solidFill>
                <a:latin typeface="Arial Black" panose="020B0A04020102020204" pitchFamily="34" charset="0"/>
              </a:rPr>
              <a:t>continue to lose land and identity </a:t>
            </a:r>
            <a:r>
              <a:rPr lang="en-US" sz="2400" dirty="0">
                <a:latin typeface="Arial Black" panose="020B0A04020102020204" pitchFamily="34" charset="0"/>
              </a:rPr>
              <a:t>as the United States expanded.</a:t>
            </a:r>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2"/>
          <a:stretch>
            <a:fillRect/>
          </a:stretch>
        </p:blipFill>
        <p:spPr>
          <a:xfrm>
            <a:off x="10931553" y="5604603"/>
            <a:ext cx="1146147" cy="1146147"/>
          </a:xfrm>
          <a:prstGeom prst="rect">
            <a:avLst/>
          </a:prstGeom>
        </p:spPr>
      </p:pic>
    </p:spTree>
    <p:extLst>
      <p:ext uri="{BB962C8B-B14F-4D97-AF65-F5344CB8AC3E}">
        <p14:creationId xmlns:p14="http://schemas.microsoft.com/office/powerpoint/2010/main" val="33245945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smtClean="0">
                <a:latin typeface="Arial Black" pitchFamily="34" charset="0"/>
              </a:rPr>
              <a:t>Warm-Up 10OCT16</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444500" y="1417638"/>
            <a:ext cx="10744200" cy="830997"/>
          </a:xfrm>
          <a:prstGeom prst="rect">
            <a:avLst/>
          </a:prstGeom>
          <a:noFill/>
        </p:spPr>
        <p:txBody>
          <a:bodyPr wrap="square" rtlCol="0">
            <a:spAutoFit/>
          </a:bodyPr>
          <a:lstStyle/>
          <a:p>
            <a:r>
              <a:rPr lang="en-US" sz="2400" b="1" dirty="0" smtClean="0">
                <a:latin typeface="Arial Black" pitchFamily="34" charset="0"/>
              </a:rPr>
              <a:t>Which faction insisted on a Bill of Rights being added to the U.S. Constitution?</a:t>
            </a:r>
            <a:endParaRPr lang="en-US" sz="2400" b="1" dirty="0">
              <a:latin typeface="Arial Black" pitchFamily="34" charset="0"/>
            </a:endParaRPr>
          </a:p>
        </p:txBody>
      </p:sp>
    </p:spTree>
    <p:extLst>
      <p:ext uri="{BB962C8B-B14F-4D97-AF65-F5344CB8AC3E}">
        <p14:creationId xmlns:p14="http://schemas.microsoft.com/office/powerpoint/2010/main" val="2086080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1981200" y="1676401"/>
            <a:ext cx="8229600" cy="4267199"/>
          </a:xfrm>
          <a:prstGeom prst="rect">
            <a:avLst/>
          </a:prstGeom>
          <a:noFill/>
          <a:ln>
            <a:noFill/>
          </a:ln>
        </p:spPr>
        <p:txBody>
          <a:bodyPr vert="horz" lIns="91425" tIns="45700" rIns="91425" bIns="45700" rtlCol="0" anchor="t" anchorCtr="0">
            <a:noAutofit/>
          </a:bodyPr>
          <a:lstStyle/>
          <a:p>
            <a:pPr marL="274320" indent="-274320">
              <a:spcBef>
                <a:spcPts val="0"/>
              </a:spcBef>
              <a:buClr>
                <a:schemeClr val="accent2"/>
              </a:buClr>
              <a:buSzPct val="85000"/>
              <a:buFont typeface="Noto Symbol"/>
              <a:buChar char="●"/>
            </a:pPr>
            <a:r>
              <a:rPr lang="en-US" sz="2600" b="1" dirty="0">
                <a:latin typeface="Arial Black" panose="020B0A04020102020204" pitchFamily="34" charset="0"/>
                <a:ea typeface="Merriweather"/>
                <a:cs typeface="Merriweather"/>
                <a:sym typeface="Merriweather"/>
              </a:rPr>
              <a:t>New Technology</a:t>
            </a:r>
          </a:p>
          <a:p>
            <a:pPr marL="822960" lvl="1" indent="-467360">
              <a:spcBef>
                <a:spcPts val="300"/>
              </a:spcBef>
              <a:buClr>
                <a:srgbClr val="D6903E"/>
              </a:buClr>
              <a:buSzPct val="85000"/>
              <a:buFont typeface="Merriweather"/>
              <a:buAutoNum type="arabicPeriod"/>
            </a:pPr>
            <a:r>
              <a:rPr lang="en-US" b="1" dirty="0">
                <a:latin typeface="Arial Black" panose="020B0A04020102020204" pitchFamily="34" charset="0"/>
                <a:ea typeface="Merriweather"/>
                <a:cs typeface="Merriweather"/>
                <a:sym typeface="Merriweather"/>
              </a:rPr>
              <a:t>Compass</a:t>
            </a:r>
            <a:r>
              <a:rPr lang="en-US" dirty="0">
                <a:latin typeface="Arial Black" panose="020B0A04020102020204" pitchFamily="34" charset="0"/>
                <a:ea typeface="Merriweather"/>
                <a:cs typeface="Merriweather"/>
                <a:sym typeface="Merriweather"/>
              </a:rPr>
              <a:t> – navigation tool for finding direction on the ocean</a:t>
            </a:r>
          </a:p>
          <a:p>
            <a:pPr marL="822960" lvl="1" indent="-467360">
              <a:spcBef>
                <a:spcPts val="300"/>
              </a:spcBef>
              <a:buClr>
                <a:srgbClr val="D6903E"/>
              </a:buClr>
              <a:buSzPct val="85000"/>
              <a:buFont typeface="Merriweather"/>
              <a:buAutoNum type="arabicPeriod"/>
            </a:pPr>
            <a:r>
              <a:rPr lang="en-US" dirty="0">
                <a:latin typeface="Arial Black" panose="020B0A04020102020204" pitchFamily="34" charset="0"/>
                <a:ea typeface="Merriweather"/>
                <a:cs typeface="Merriweather"/>
                <a:sym typeface="Merriweather"/>
              </a:rPr>
              <a:t> </a:t>
            </a:r>
            <a:r>
              <a:rPr lang="en-US" b="1" dirty="0">
                <a:latin typeface="Arial Black" panose="020B0A04020102020204" pitchFamily="34" charset="0"/>
                <a:ea typeface="Merriweather"/>
                <a:cs typeface="Merriweather"/>
                <a:sym typeface="Merriweather"/>
              </a:rPr>
              <a:t>Gunpowder</a:t>
            </a:r>
            <a:r>
              <a:rPr lang="en-US" dirty="0">
                <a:latin typeface="Arial Black" panose="020B0A04020102020204" pitchFamily="34" charset="0"/>
                <a:ea typeface="Merriweather"/>
                <a:cs typeface="Merriweather"/>
                <a:sym typeface="Merriweather"/>
              </a:rPr>
              <a:t> – military advantage for subduing native 	peoples</a:t>
            </a:r>
          </a:p>
          <a:p>
            <a:pPr marL="822960" lvl="1" indent="-467360">
              <a:spcBef>
                <a:spcPts val="300"/>
              </a:spcBef>
              <a:buClr>
                <a:srgbClr val="D6903E"/>
              </a:buClr>
              <a:buSzPct val="85000"/>
              <a:buFont typeface="Merriweather"/>
              <a:buAutoNum type="arabicPeriod"/>
            </a:pPr>
            <a:r>
              <a:rPr lang="en-US" dirty="0">
                <a:latin typeface="Arial Black" panose="020B0A04020102020204" pitchFamily="34" charset="0"/>
                <a:ea typeface="Merriweather"/>
                <a:cs typeface="Merriweather"/>
                <a:sym typeface="Merriweather"/>
              </a:rPr>
              <a:t> </a:t>
            </a:r>
            <a:r>
              <a:rPr lang="en-US" b="1" dirty="0">
                <a:latin typeface="Arial Black" panose="020B0A04020102020204" pitchFamily="34" charset="0"/>
                <a:ea typeface="Merriweather"/>
                <a:cs typeface="Merriweather"/>
                <a:sym typeface="Merriweather"/>
              </a:rPr>
              <a:t>Astrolabe</a:t>
            </a:r>
            <a:r>
              <a:rPr lang="en-US" dirty="0">
                <a:latin typeface="Arial Black" panose="020B0A04020102020204" pitchFamily="34" charset="0"/>
                <a:ea typeface="Merriweather"/>
                <a:cs typeface="Merriweather"/>
                <a:sym typeface="Merriweather"/>
              </a:rPr>
              <a:t> – navigation tool using the stars to locate ones’ position in the ocean</a:t>
            </a:r>
          </a:p>
          <a:p>
            <a:pPr marL="822960" lvl="1" indent="-467360">
              <a:spcBef>
                <a:spcPts val="300"/>
              </a:spcBef>
              <a:buClr>
                <a:srgbClr val="D6903E"/>
              </a:buClr>
              <a:buSzPct val="85000"/>
              <a:buFont typeface="Merriweather"/>
              <a:buAutoNum type="arabicPeriod"/>
            </a:pPr>
            <a:r>
              <a:rPr lang="en-US" dirty="0">
                <a:latin typeface="Arial Black" panose="020B0A04020102020204" pitchFamily="34" charset="0"/>
                <a:ea typeface="Merriweather"/>
                <a:cs typeface="Merriweather"/>
                <a:sym typeface="Merriweather"/>
              </a:rPr>
              <a:t> </a:t>
            </a:r>
            <a:r>
              <a:rPr lang="en-US" b="1" dirty="0">
                <a:latin typeface="Arial Black" panose="020B0A04020102020204" pitchFamily="34" charset="0"/>
                <a:ea typeface="Merriweather"/>
                <a:cs typeface="Merriweather"/>
                <a:sym typeface="Merriweather"/>
              </a:rPr>
              <a:t>Caravel</a:t>
            </a:r>
            <a:r>
              <a:rPr lang="en-US" dirty="0">
                <a:latin typeface="Arial Black" panose="020B0A04020102020204" pitchFamily="34" charset="0"/>
                <a:ea typeface="Merriweather"/>
                <a:cs typeface="Merriweather"/>
                <a:sym typeface="Merriweather"/>
              </a:rPr>
              <a:t> (ship) – hull design and sails allowed ships to sail the oceans</a:t>
            </a:r>
          </a:p>
          <a:p>
            <a:pPr marL="822960" lvl="1" indent="-467360">
              <a:spcBef>
                <a:spcPts val="300"/>
              </a:spcBef>
              <a:buClr>
                <a:srgbClr val="D6903E"/>
              </a:buClr>
              <a:buSzPct val="85000"/>
              <a:buFont typeface="Merriweather"/>
              <a:buAutoNum type="arabicPeriod"/>
            </a:pPr>
            <a:r>
              <a:rPr lang="en-US" dirty="0">
                <a:latin typeface="Arial Black" panose="020B0A04020102020204" pitchFamily="34" charset="0"/>
                <a:ea typeface="Merriweather"/>
                <a:cs typeface="Merriweather"/>
                <a:sym typeface="Merriweather"/>
              </a:rPr>
              <a:t> </a:t>
            </a:r>
            <a:r>
              <a:rPr lang="en-US" b="1" dirty="0">
                <a:latin typeface="Arial Black" panose="020B0A04020102020204" pitchFamily="34" charset="0"/>
                <a:ea typeface="Merriweather"/>
                <a:cs typeface="Merriweather"/>
                <a:sym typeface="Merriweather"/>
              </a:rPr>
              <a:t>Cartography </a:t>
            </a:r>
            <a:r>
              <a:rPr lang="en-US" dirty="0">
                <a:latin typeface="Arial Black" panose="020B0A04020102020204" pitchFamily="34" charset="0"/>
                <a:ea typeface="Merriweather"/>
                <a:cs typeface="Merriweather"/>
                <a:sym typeface="Merriweather"/>
              </a:rPr>
              <a:t>– map making improved</a:t>
            </a:r>
          </a:p>
          <a:p>
            <a:pPr marL="274320" indent="-133985">
              <a:spcBef>
                <a:spcPts val="600"/>
              </a:spcBef>
              <a:buClr>
                <a:schemeClr val="accent2"/>
              </a:buClr>
              <a:buNone/>
            </a:pPr>
            <a:endParaRPr sz="2600" b="1" dirty="0">
              <a:solidFill>
                <a:schemeClr val="lt1"/>
              </a:solidFill>
              <a:latin typeface="Merriweather"/>
              <a:ea typeface="Merriweather"/>
              <a:cs typeface="Merriweather"/>
              <a:sym typeface="Merriweather"/>
            </a:endParaRPr>
          </a:p>
          <a:p>
            <a:pPr marL="640080" lvl="1" indent="-176530">
              <a:spcBef>
                <a:spcPts val="300"/>
              </a:spcBef>
              <a:buClr>
                <a:srgbClr val="D6903E"/>
              </a:buClr>
              <a:buNone/>
            </a:pPr>
            <a:endParaRPr sz="2000" dirty="0">
              <a:solidFill>
                <a:schemeClr val="lt2"/>
              </a:solidFill>
              <a:latin typeface="Merriweather"/>
              <a:ea typeface="Merriweather"/>
              <a:cs typeface="Merriweather"/>
              <a:sym typeface="Merriweather"/>
            </a:endParaRPr>
          </a:p>
          <a:p>
            <a:pPr marL="640080" lvl="1" indent="-154940">
              <a:spcBef>
                <a:spcPts val="300"/>
              </a:spcBef>
              <a:buClr>
                <a:srgbClr val="D6903E"/>
              </a:buClr>
              <a:buNone/>
            </a:pPr>
            <a:endParaRPr b="1" dirty="0">
              <a:solidFill>
                <a:schemeClr val="lt2"/>
              </a:solidFill>
              <a:latin typeface="Merriweather"/>
              <a:ea typeface="Merriweather"/>
              <a:cs typeface="Merriweather"/>
              <a:sym typeface="Merriweather"/>
            </a:endParaRPr>
          </a:p>
          <a:p>
            <a:pPr marL="640080" lvl="1" indent="-284480">
              <a:spcBef>
                <a:spcPts val="300"/>
              </a:spcBef>
              <a:buClr>
                <a:srgbClr val="D6903E"/>
              </a:buClr>
              <a:buNone/>
            </a:pPr>
            <a:endParaRPr b="1" dirty="0">
              <a:solidFill>
                <a:schemeClr val="lt2"/>
              </a:solidFill>
              <a:latin typeface="Merriweather"/>
              <a:ea typeface="Merriweather"/>
              <a:cs typeface="Merriweather"/>
              <a:sym typeface="Merriweather"/>
            </a:endParaRPr>
          </a:p>
        </p:txBody>
      </p:sp>
      <p:sp>
        <p:nvSpPr>
          <p:cNvPr id="109" name="Shape 109"/>
          <p:cNvSpPr txBox="1">
            <a:spLocks noGrp="1"/>
          </p:cNvSpPr>
          <p:nvPr>
            <p:ph type="title"/>
          </p:nvPr>
        </p:nvSpPr>
        <p:spPr>
          <a:xfrm>
            <a:off x="1981200" y="-228600"/>
            <a:ext cx="8686800" cy="1905000"/>
          </a:xfrm>
          <a:prstGeom prst="rect">
            <a:avLst/>
          </a:prstGeom>
          <a:noFill/>
          <a:ln>
            <a:noFill/>
          </a:ln>
        </p:spPr>
        <p:txBody>
          <a:bodyPr vert="horz" lIns="91425" tIns="45700" rIns="91425" bIns="45700" rtlCol="0" anchor="b" anchorCtr="0">
            <a:noAutofit/>
          </a:bodyPr>
          <a:lstStyle/>
          <a:p>
            <a:pPr>
              <a:spcBef>
                <a:spcPts val="0"/>
              </a:spcBef>
              <a:buClr>
                <a:srgbClr val="F9F9F9"/>
              </a:buClr>
              <a:buSzPct val="25000"/>
            </a:pPr>
            <a:r>
              <a:rPr lang="en-US" b="1" dirty="0">
                <a:latin typeface="Arial Black" panose="020B0A04020102020204" pitchFamily="34" charset="0"/>
                <a:ea typeface="Merriweather"/>
                <a:cs typeface="Arial" pitchFamily="34" charset="0"/>
                <a:sym typeface="Merriweather"/>
              </a:rPr>
              <a:t>What made exploration possible?</a:t>
            </a:r>
          </a:p>
        </p:txBody>
      </p:sp>
      <p:pic>
        <p:nvPicPr>
          <p:cNvPr id="2" name="Picture 1"/>
          <p:cNvPicPr>
            <a:picLocks noChangeAspect="1"/>
          </p:cNvPicPr>
          <p:nvPr/>
        </p:nvPicPr>
        <p:blipFill>
          <a:blip r:embed="rId3"/>
          <a:stretch>
            <a:fillRect/>
          </a:stretch>
        </p:blipFill>
        <p:spPr>
          <a:xfrm>
            <a:off x="9372600" y="118164"/>
            <a:ext cx="1127858" cy="1298561"/>
          </a:xfrm>
          <a:prstGeom prst="rect">
            <a:avLst/>
          </a:prstGeom>
        </p:spPr>
      </p:pic>
    </p:spTree>
    <p:extLst>
      <p:ext uri="{BB962C8B-B14F-4D97-AF65-F5344CB8AC3E}">
        <p14:creationId xmlns:p14="http://schemas.microsoft.com/office/powerpoint/2010/main" val="3746801740"/>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smtClean="0">
                <a:latin typeface="Arial Black" pitchFamily="34" charset="0"/>
              </a:rPr>
              <a:t>Warm-Up 10OCT16</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444500" y="1417638"/>
            <a:ext cx="10744200" cy="1200329"/>
          </a:xfrm>
          <a:prstGeom prst="rect">
            <a:avLst/>
          </a:prstGeom>
          <a:noFill/>
        </p:spPr>
        <p:txBody>
          <a:bodyPr wrap="square" rtlCol="0">
            <a:spAutoFit/>
          </a:bodyPr>
          <a:lstStyle/>
          <a:p>
            <a:r>
              <a:rPr lang="en-US" sz="2400" b="1" dirty="0" smtClean="0">
                <a:latin typeface="Arial Black" pitchFamily="34" charset="0"/>
              </a:rPr>
              <a:t>Which faction insisted on a Bill of Rights being added to the U.S. Constitution?</a:t>
            </a:r>
          </a:p>
          <a:p>
            <a:r>
              <a:rPr lang="en-US" sz="2400" b="1" dirty="0" smtClean="0">
                <a:solidFill>
                  <a:srgbClr val="FF0000"/>
                </a:solidFill>
                <a:latin typeface="Arial Black" pitchFamily="34" charset="0"/>
              </a:rPr>
              <a:t>The Anti-Federalists</a:t>
            </a:r>
            <a:endParaRPr lang="en-US" sz="2400" b="1" dirty="0">
              <a:solidFill>
                <a:srgbClr val="FF0000"/>
              </a:solidFill>
              <a:latin typeface="Arial Black" pitchFamily="34" charset="0"/>
            </a:endParaRPr>
          </a:p>
        </p:txBody>
      </p:sp>
    </p:spTree>
    <p:extLst>
      <p:ext uri="{BB962C8B-B14F-4D97-AF65-F5344CB8AC3E}">
        <p14:creationId xmlns:p14="http://schemas.microsoft.com/office/powerpoint/2010/main" val="21487823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r>
              <a:rPr lang="en-US" sz="3600"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533400" y="1371601"/>
            <a:ext cx="9601200" cy="2677656"/>
          </a:xfrm>
          <a:prstGeom prst="rect">
            <a:avLst/>
          </a:prstGeom>
          <a:noFill/>
        </p:spPr>
        <p:txBody>
          <a:bodyPr wrap="square" rtlCol="0">
            <a:spAutoFit/>
          </a:bodyPr>
          <a:lstStyle/>
          <a:p>
            <a:r>
              <a:rPr lang="en-US" sz="2400" dirty="0">
                <a:latin typeface="Arial Black" panose="020B0A04020102020204" pitchFamily="34" charset="0"/>
              </a:rPr>
              <a:t>Under the Articles of Confederation, Congress lacked the power to</a:t>
            </a:r>
          </a:p>
          <a:p>
            <a:r>
              <a:rPr lang="en-US" sz="2400" dirty="0">
                <a:latin typeface="Arial Black" panose="020B0A04020102020204" pitchFamily="34" charset="0"/>
              </a:rPr>
              <a:t>	a. Control the military</a:t>
            </a:r>
          </a:p>
          <a:p>
            <a:r>
              <a:rPr lang="en-US" sz="2400" dirty="0">
                <a:latin typeface="Arial Black" panose="020B0A04020102020204" pitchFamily="34" charset="0"/>
              </a:rPr>
              <a:t>	b. Negotiate with foreign powers</a:t>
            </a:r>
          </a:p>
          <a:p>
            <a:r>
              <a:rPr lang="en-US" sz="2400" dirty="0">
                <a:latin typeface="Arial Black" panose="020B0A04020102020204" pitchFamily="34" charset="0"/>
              </a:rPr>
              <a:t>	</a:t>
            </a:r>
            <a:r>
              <a:rPr lang="en-US" sz="2400" dirty="0">
                <a:solidFill>
                  <a:schemeClr val="accent6">
                    <a:lumMod val="75000"/>
                  </a:schemeClr>
                </a:solidFill>
                <a:latin typeface="Arial Black" panose="020B0A04020102020204" pitchFamily="34" charset="0"/>
              </a:rPr>
              <a:t>c. Impose and collect taxes</a:t>
            </a:r>
          </a:p>
          <a:p>
            <a:r>
              <a:rPr lang="en-US" sz="2400" dirty="0">
                <a:latin typeface="Arial Black" panose="020B0A04020102020204" pitchFamily="34" charset="0"/>
              </a:rPr>
              <a:t>	d. Meet on behalf of the voters they represented</a:t>
            </a:r>
          </a:p>
          <a:p>
            <a:endParaRPr lang="en-US" sz="2400" b="1" dirty="0">
              <a:solidFill>
                <a:srgbClr val="FF0000"/>
              </a:solidFill>
              <a:latin typeface="Arial Black" pitchFamily="34" charset="0"/>
            </a:endParaRPr>
          </a:p>
        </p:txBody>
      </p:sp>
    </p:spTree>
    <p:extLst>
      <p:ext uri="{BB962C8B-B14F-4D97-AF65-F5344CB8AC3E}">
        <p14:creationId xmlns:p14="http://schemas.microsoft.com/office/powerpoint/2010/main" val="3245602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r>
              <a:rPr lang="en-US" sz="3600" dirty="0">
                <a:latin typeface="Arial Black" pitchFamily="34" charset="0"/>
              </a:rPr>
              <a:t>Political Evolution of the Colonies</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419100" y="1417638"/>
            <a:ext cx="10363200" cy="2308324"/>
          </a:xfrm>
          <a:prstGeom prst="rect">
            <a:avLst/>
          </a:prstGeom>
          <a:noFill/>
        </p:spPr>
        <p:txBody>
          <a:bodyPr wrap="square" rtlCol="0">
            <a:spAutoFit/>
          </a:bodyPr>
          <a:lstStyle/>
          <a:p>
            <a:r>
              <a:rPr lang="en-US" sz="2400" dirty="0">
                <a:latin typeface="Arial Black" panose="020B0A04020102020204" pitchFamily="34" charset="0"/>
              </a:rPr>
              <a:t>The Land Ordinance of 1785 which was approved by the Confederation Congress to survey and sell land west of the _______________________.</a:t>
            </a:r>
          </a:p>
          <a:p>
            <a:r>
              <a:rPr lang="en-US" sz="2400" dirty="0" smtClean="0">
                <a:latin typeface="Arial Black" panose="020B0A04020102020204" pitchFamily="34" charset="0"/>
              </a:rPr>
              <a:t>a</a:t>
            </a:r>
            <a:r>
              <a:rPr lang="en-US" sz="2400" dirty="0">
                <a:latin typeface="Arial Black" panose="020B0A04020102020204" pitchFamily="34" charset="0"/>
              </a:rPr>
              <a:t>. Mississippi River			</a:t>
            </a:r>
            <a:r>
              <a:rPr lang="en-US" sz="2400" dirty="0" smtClean="0">
                <a:latin typeface="Arial Black" panose="020B0A04020102020204" pitchFamily="34" charset="0"/>
              </a:rPr>
              <a:t>b</a:t>
            </a:r>
            <a:r>
              <a:rPr lang="en-US" sz="2400" dirty="0">
                <a:latin typeface="Arial Black" panose="020B0A04020102020204" pitchFamily="34" charset="0"/>
              </a:rPr>
              <a:t>. Rocky Mountains</a:t>
            </a:r>
          </a:p>
          <a:p>
            <a:r>
              <a:rPr lang="en-US" sz="2400" dirty="0" smtClean="0">
                <a:latin typeface="Arial Black" panose="020B0A04020102020204" pitchFamily="34" charset="0"/>
              </a:rPr>
              <a:t>c</a:t>
            </a:r>
            <a:r>
              <a:rPr lang="en-US" sz="2400" dirty="0">
                <a:latin typeface="Arial Black" panose="020B0A04020102020204" pitchFamily="34" charset="0"/>
              </a:rPr>
              <a:t>. Ohio River				</a:t>
            </a:r>
            <a:r>
              <a:rPr lang="en-US" sz="2400" dirty="0" smtClean="0">
                <a:solidFill>
                  <a:schemeClr val="accent6">
                    <a:lumMod val="75000"/>
                  </a:schemeClr>
                </a:solidFill>
                <a:latin typeface="Arial Black" panose="020B0A04020102020204" pitchFamily="34" charset="0"/>
              </a:rPr>
              <a:t>d</a:t>
            </a:r>
            <a:r>
              <a:rPr lang="en-US" sz="2400" dirty="0">
                <a:solidFill>
                  <a:schemeClr val="accent6">
                    <a:lumMod val="75000"/>
                  </a:schemeClr>
                </a:solidFill>
                <a:latin typeface="Arial Black" panose="020B0A04020102020204" pitchFamily="34" charset="0"/>
              </a:rPr>
              <a:t>. Appalachian Mountains</a:t>
            </a:r>
          </a:p>
          <a:p>
            <a:endParaRPr lang="en-US" sz="2400" b="1" dirty="0">
              <a:solidFill>
                <a:srgbClr val="FF0000"/>
              </a:solidFill>
              <a:latin typeface="Arial Black" pitchFamily="34" charset="0"/>
            </a:endParaRPr>
          </a:p>
        </p:txBody>
      </p:sp>
    </p:spTree>
    <p:extLst>
      <p:ext uri="{BB962C8B-B14F-4D97-AF65-F5344CB8AC3E}">
        <p14:creationId xmlns:p14="http://schemas.microsoft.com/office/powerpoint/2010/main" val="17382384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76200"/>
            <a:ext cx="8458200" cy="1143000"/>
          </a:xfrm>
        </p:spPr>
        <p:txBody>
          <a:bodyPr>
            <a:noAutofit/>
          </a:bodyPr>
          <a:lstStyle/>
          <a:p>
            <a:pPr algn="ctr"/>
            <a:r>
              <a:rPr lang="en-US" sz="3600" dirty="0" smtClean="0">
                <a:latin typeface="Arial Black" pitchFamily="34" charset="0"/>
              </a:rPr>
              <a:t>Warm-Up 2OCT15</a:t>
            </a:r>
            <a:endParaRPr lang="en-US" sz="3600"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762000" y="1143001"/>
            <a:ext cx="9067800"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Arial Black" pitchFamily="34" charset="0"/>
              </a:rPr>
              <a:t>Why was the Great Compromise proposed?</a:t>
            </a:r>
          </a:p>
          <a:p>
            <a:pPr marL="800100" lvl="1" indent="-342900">
              <a:buFont typeface="Arial" panose="020B0604020202020204" pitchFamily="34" charset="0"/>
              <a:buChar char="•"/>
            </a:pPr>
            <a:r>
              <a:rPr lang="en-US" sz="2400" b="1" dirty="0" smtClean="0">
                <a:solidFill>
                  <a:schemeClr val="accent6">
                    <a:lumMod val="75000"/>
                  </a:schemeClr>
                </a:solidFill>
                <a:latin typeface="Arial Black" pitchFamily="34" charset="0"/>
              </a:rPr>
              <a:t>To solve the dilemma of representation for larger and smaller states and to have definitive leadership</a:t>
            </a:r>
          </a:p>
          <a:p>
            <a:pPr marL="342900" indent="-342900">
              <a:buFont typeface="Arial" panose="020B0604020202020204" pitchFamily="34" charset="0"/>
              <a:buChar char="•"/>
            </a:pPr>
            <a:r>
              <a:rPr lang="en-US" sz="2400" b="1" dirty="0" smtClean="0">
                <a:latin typeface="Arial Black" pitchFamily="34" charset="0"/>
              </a:rPr>
              <a:t>For what purpose do we have three branches of government?</a:t>
            </a:r>
          </a:p>
          <a:p>
            <a:pPr marL="800100" lvl="1" indent="-342900">
              <a:buFont typeface="Arial" panose="020B0604020202020204" pitchFamily="34" charset="0"/>
              <a:buChar char="•"/>
            </a:pPr>
            <a:r>
              <a:rPr lang="en-US" sz="2400" b="1" dirty="0" smtClean="0">
                <a:solidFill>
                  <a:schemeClr val="accent6">
                    <a:lumMod val="75000"/>
                  </a:schemeClr>
                </a:solidFill>
                <a:latin typeface="Arial Black" pitchFamily="34" charset="0"/>
              </a:rPr>
              <a:t>To separate the powers of executive, legislative and judicial entities</a:t>
            </a:r>
            <a:endParaRPr lang="en-US" sz="2400" b="1" dirty="0">
              <a:solidFill>
                <a:schemeClr val="accent6">
                  <a:lumMod val="75000"/>
                </a:schemeClr>
              </a:solidFill>
              <a:latin typeface="Arial Black" pitchFamily="34" charset="0"/>
            </a:endParaRPr>
          </a:p>
        </p:txBody>
      </p:sp>
      <p:pic>
        <p:nvPicPr>
          <p:cNvPr id="11" name="Picture 4" descr="Image result for green check mark"/>
          <p:cNvPicPr>
            <a:picLocks noChangeAspect="1" noChangeArrowheads="1"/>
          </p:cNvPicPr>
          <p:nvPr/>
        </p:nvPicPr>
        <p:blipFill>
          <a:blip r:embed="rId2" cstate="print"/>
          <a:srcRect/>
          <a:stretch>
            <a:fillRect/>
          </a:stretch>
        </p:blipFill>
        <p:spPr bwMode="auto">
          <a:xfrm>
            <a:off x="10686863" y="161365"/>
            <a:ext cx="1298202" cy="1298202"/>
          </a:xfrm>
          <a:prstGeom prst="rect">
            <a:avLst/>
          </a:prstGeom>
          <a:noFill/>
        </p:spPr>
      </p:pic>
    </p:spTree>
    <p:extLst>
      <p:ext uri="{BB962C8B-B14F-4D97-AF65-F5344CB8AC3E}">
        <p14:creationId xmlns:p14="http://schemas.microsoft.com/office/powerpoint/2010/main" val="680980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smtClean="0">
                <a:latin typeface="Arial Black" pitchFamily="34" charset="0"/>
              </a:rPr>
              <a:t>Road to the Constitution</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2" name="TextBox 1"/>
          <p:cNvSpPr txBox="1"/>
          <p:nvPr/>
        </p:nvSpPr>
        <p:spPr>
          <a:xfrm>
            <a:off x="393700" y="1417638"/>
            <a:ext cx="102235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Black" panose="020B0A04020102020204" pitchFamily="34" charset="0"/>
              </a:rPr>
              <a:t>Declaration of Independence - 1776</a:t>
            </a:r>
          </a:p>
          <a:p>
            <a:pPr marL="285750" indent="-285750">
              <a:buFont typeface="Arial" panose="020B0604020202020204" pitchFamily="34" charset="0"/>
              <a:buChar char="•"/>
            </a:pPr>
            <a:r>
              <a:rPr lang="en-US" sz="2400" dirty="0" smtClean="0">
                <a:latin typeface="Arial Black" panose="020B0A04020102020204" pitchFamily="34" charset="0"/>
              </a:rPr>
              <a:t>Articles of Confederation – 1781</a:t>
            </a:r>
          </a:p>
          <a:p>
            <a:pPr marL="285750" indent="-285750">
              <a:buFont typeface="Arial" panose="020B0604020202020204" pitchFamily="34" charset="0"/>
              <a:buChar char="•"/>
            </a:pPr>
            <a:r>
              <a:rPr lang="en-US" sz="2400" dirty="0" smtClean="0">
                <a:latin typeface="Arial Black" panose="020B0A04020102020204" pitchFamily="34" charset="0"/>
              </a:rPr>
              <a:t>Constitutional Convention – 1787</a:t>
            </a:r>
          </a:p>
          <a:p>
            <a:pPr marL="285750" indent="-285750">
              <a:buFont typeface="Arial" panose="020B0604020202020204" pitchFamily="34" charset="0"/>
              <a:buChar char="•"/>
            </a:pPr>
            <a:r>
              <a:rPr lang="en-US" sz="2400" dirty="0" smtClean="0">
                <a:latin typeface="Arial Black" panose="020B0A04020102020204" pitchFamily="34" charset="0"/>
              </a:rPr>
              <a:t>First POTUS Elected – 1789</a:t>
            </a:r>
          </a:p>
          <a:p>
            <a:pPr marL="285750" indent="-285750">
              <a:buFont typeface="Arial" panose="020B0604020202020204" pitchFamily="34" charset="0"/>
              <a:buChar char="•"/>
            </a:pPr>
            <a:r>
              <a:rPr lang="en-US" sz="2400" dirty="0" smtClean="0">
                <a:latin typeface="Arial Black" panose="020B0A04020102020204" pitchFamily="34" charset="0"/>
              </a:rPr>
              <a:t>Bill of Rights added to Constitution – 1791</a:t>
            </a:r>
          </a:p>
          <a:p>
            <a:pPr marL="285750" indent="-285750">
              <a:buFont typeface="Arial" panose="020B0604020202020204" pitchFamily="34" charset="0"/>
              <a:buChar char="•"/>
            </a:pPr>
            <a:endParaRPr lang="en-US" sz="2400" dirty="0" smtClean="0">
              <a:latin typeface="Arial Black" panose="020B0A04020102020204" pitchFamily="34" charset="0"/>
            </a:endParaRPr>
          </a:p>
          <a:p>
            <a:pPr marL="285750" indent="-285750"/>
            <a:endParaRPr lang="en-US" sz="2400" dirty="0">
              <a:latin typeface="Arial Black" panose="020B0A04020102020204" pitchFamily="34" charset="0"/>
            </a:endParaRPr>
          </a:p>
        </p:txBody>
      </p:sp>
      <p:sp>
        <p:nvSpPr>
          <p:cNvPr id="90114" name="AutoShape 2" descr="Image result for green check ma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0116" name="Picture 4" descr="Image result for green check mark"/>
          <p:cNvPicPr>
            <a:picLocks noChangeAspect="1" noChangeArrowheads="1"/>
          </p:cNvPicPr>
          <p:nvPr/>
        </p:nvPicPr>
        <p:blipFill>
          <a:blip r:embed="rId3" cstate="print"/>
          <a:srcRect/>
          <a:stretch>
            <a:fillRect/>
          </a:stretch>
        </p:blipFill>
        <p:spPr bwMode="auto">
          <a:xfrm>
            <a:off x="10686863" y="161365"/>
            <a:ext cx="1298202" cy="1298202"/>
          </a:xfrm>
          <a:prstGeom prst="rect">
            <a:avLst/>
          </a:prstGeom>
          <a:noFill/>
        </p:spPr>
      </p:pic>
    </p:spTree>
    <p:extLst>
      <p:ext uri="{BB962C8B-B14F-4D97-AF65-F5344CB8AC3E}">
        <p14:creationId xmlns:p14="http://schemas.microsoft.com/office/powerpoint/2010/main" val="36100513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a:latin typeface="Arial Black" pitchFamily="34" charset="0"/>
              </a:rPr>
              <a:t>Road to the Constitution</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pic>
        <p:nvPicPr>
          <p:cNvPr id="11" name="Picture 4" descr="Image result for green check mark"/>
          <p:cNvPicPr>
            <a:picLocks noChangeAspect="1" noChangeArrowheads="1"/>
          </p:cNvPicPr>
          <p:nvPr/>
        </p:nvPicPr>
        <p:blipFill>
          <a:blip r:embed="rId2" cstate="print"/>
          <a:srcRect/>
          <a:stretch>
            <a:fillRect/>
          </a:stretch>
        </p:blipFill>
        <p:spPr bwMode="auto">
          <a:xfrm>
            <a:off x="10686863" y="161365"/>
            <a:ext cx="1298202" cy="1298202"/>
          </a:xfrm>
          <a:prstGeom prst="rect">
            <a:avLst/>
          </a:prstGeom>
          <a:noFill/>
        </p:spPr>
      </p:pic>
      <p:pic>
        <p:nvPicPr>
          <p:cNvPr id="132098" name="Picture 2" descr="Image result for ratification of the constitution timeline"/>
          <p:cNvPicPr>
            <a:picLocks noChangeAspect="1" noChangeArrowheads="1"/>
          </p:cNvPicPr>
          <p:nvPr/>
        </p:nvPicPr>
        <p:blipFill>
          <a:blip r:embed="rId3" cstate="print"/>
          <a:srcRect/>
          <a:stretch>
            <a:fillRect/>
          </a:stretch>
        </p:blipFill>
        <p:spPr bwMode="auto">
          <a:xfrm>
            <a:off x="2545976" y="1121472"/>
            <a:ext cx="6407229" cy="5628951"/>
          </a:xfrm>
          <a:prstGeom prst="rect">
            <a:avLst/>
          </a:prstGeom>
          <a:noFill/>
        </p:spPr>
      </p:pic>
    </p:spTree>
    <p:extLst>
      <p:ext uri="{BB962C8B-B14F-4D97-AF65-F5344CB8AC3E}">
        <p14:creationId xmlns:p14="http://schemas.microsoft.com/office/powerpoint/2010/main" val="25101213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76200"/>
            <a:ext cx="8458200" cy="1143000"/>
          </a:xfrm>
        </p:spPr>
        <p:txBody>
          <a:bodyPr>
            <a:noAutofit/>
          </a:bodyPr>
          <a:lstStyle/>
          <a:p>
            <a:pPr algn="ctr"/>
            <a:r>
              <a:rPr lang="en-US" sz="3600" dirty="0" smtClean="0">
                <a:solidFill>
                  <a:srgbClr val="FF0000"/>
                </a:solidFill>
                <a:latin typeface="Arial Black" pitchFamily="34" charset="0"/>
              </a:rPr>
              <a:t>CHECK ON LEARNING</a:t>
            </a:r>
            <a:endParaRPr lang="en-US" sz="3600" dirty="0">
              <a:solidFill>
                <a:srgbClr val="FF0000"/>
              </a:solidFill>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762000" y="1143001"/>
            <a:ext cx="10909300" cy="3108543"/>
          </a:xfrm>
          <a:prstGeom prst="rect">
            <a:avLst/>
          </a:prstGeom>
          <a:noFill/>
        </p:spPr>
        <p:txBody>
          <a:bodyPr wrap="square" rtlCol="0">
            <a:spAutoFit/>
          </a:bodyPr>
          <a:lstStyle/>
          <a:p>
            <a:r>
              <a:rPr lang="en-US" sz="2800" b="1" dirty="0" smtClean="0">
                <a:latin typeface="Arial Black" panose="020B0A04020102020204" pitchFamily="34" charset="0"/>
              </a:rPr>
              <a:t>What is the “Necessary and Proper Clause”?</a:t>
            </a:r>
          </a:p>
          <a:p>
            <a:endParaRPr lang="en-US" sz="2800" b="1" dirty="0">
              <a:solidFill>
                <a:srgbClr val="FF0000"/>
              </a:solidFill>
              <a:latin typeface="Arial Black" panose="020B0A04020102020204" pitchFamily="34" charset="0"/>
            </a:endParaRPr>
          </a:p>
          <a:p>
            <a:r>
              <a:rPr lang="en-US" sz="2800" dirty="0" smtClean="0">
                <a:solidFill>
                  <a:srgbClr val="FF0000"/>
                </a:solidFill>
                <a:latin typeface="Arial Black" panose="020B0A04020102020204" pitchFamily="34" charset="0"/>
              </a:rPr>
              <a:t>A </a:t>
            </a:r>
            <a:r>
              <a:rPr lang="en-US" sz="2800" dirty="0">
                <a:solidFill>
                  <a:srgbClr val="FF0000"/>
                </a:solidFill>
                <a:latin typeface="Arial Black" panose="020B0A04020102020204" pitchFamily="34" charset="0"/>
              </a:rPr>
              <a:t>section of the United States Constitution that enables Congress to make the laws required for the exercise of its other powers established by the Constitution</a:t>
            </a:r>
            <a:r>
              <a:rPr lang="en-US" sz="2800" dirty="0" smtClean="0">
                <a:solidFill>
                  <a:srgbClr val="FF0000"/>
                </a:solidFill>
                <a:latin typeface="Arial Black" panose="020B0A04020102020204" pitchFamily="34" charset="0"/>
              </a:rPr>
              <a:t>.</a:t>
            </a:r>
            <a:endParaRPr lang="en-US" sz="2800" b="1" dirty="0">
              <a:latin typeface="Arial Black" panose="020B0A04020102020204" pitchFamily="34" charset="0"/>
            </a:endParaRPr>
          </a:p>
          <a:p>
            <a:endParaRPr lang="en-US" sz="2800" b="1" dirty="0">
              <a:latin typeface="Arial Rounded MT Bold" pitchFamily="34" charset="0"/>
            </a:endParaRPr>
          </a:p>
        </p:txBody>
      </p:sp>
      <p:pic>
        <p:nvPicPr>
          <p:cNvPr id="11" name="Picture 4" descr="Image result for green check mark"/>
          <p:cNvPicPr>
            <a:picLocks noChangeAspect="1" noChangeArrowheads="1"/>
          </p:cNvPicPr>
          <p:nvPr/>
        </p:nvPicPr>
        <p:blipFill>
          <a:blip r:embed="rId2" cstate="print"/>
          <a:srcRect/>
          <a:stretch>
            <a:fillRect/>
          </a:stretch>
        </p:blipFill>
        <p:spPr bwMode="auto">
          <a:xfrm>
            <a:off x="10686863" y="161365"/>
            <a:ext cx="1298202" cy="1298202"/>
          </a:xfrm>
          <a:prstGeom prst="rect">
            <a:avLst/>
          </a:prstGeom>
          <a:noFill/>
        </p:spPr>
      </p:pic>
    </p:spTree>
    <p:extLst>
      <p:ext uri="{BB962C8B-B14F-4D97-AF65-F5344CB8AC3E}">
        <p14:creationId xmlns:p14="http://schemas.microsoft.com/office/powerpoint/2010/main" val="29785071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76200"/>
            <a:ext cx="8458200" cy="1143000"/>
          </a:xfrm>
        </p:spPr>
        <p:txBody>
          <a:bodyPr>
            <a:noAutofit/>
          </a:bodyPr>
          <a:lstStyle/>
          <a:p>
            <a:pPr algn="ctr"/>
            <a:r>
              <a:rPr lang="en-US" sz="3600" dirty="0" smtClean="0">
                <a:latin typeface="Arial Black" pitchFamily="34" charset="0"/>
              </a:rPr>
              <a:t>Warm-Up 5OCT16</a:t>
            </a:r>
            <a:endParaRPr lang="en-US" sz="3600"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762000" y="1143001"/>
            <a:ext cx="10706100" cy="5693866"/>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latin typeface="Arial Black" panose="020B0A04020102020204" pitchFamily="34" charset="0"/>
              </a:rPr>
              <a:t>What was the difference b/w the Land Ordinance of 1785 and the Northwest Ordinance of 1787?</a:t>
            </a:r>
          </a:p>
          <a:p>
            <a:pPr marL="914400" lvl="1" indent="-457200">
              <a:buFont typeface="Arial" panose="020B0604020202020204" pitchFamily="34" charset="0"/>
              <a:buChar char="•"/>
            </a:pPr>
            <a:r>
              <a:rPr lang="en-US" sz="2800" b="1" dirty="0" smtClean="0">
                <a:solidFill>
                  <a:srgbClr val="FF0000"/>
                </a:solidFill>
                <a:latin typeface="Arial Black" panose="020B0A04020102020204" pitchFamily="34" charset="0"/>
              </a:rPr>
              <a:t>Land Ordinance was designed to raise revenue and provide for orderly settlement/NW Ord was designed for how territories would apply for statehood</a:t>
            </a:r>
          </a:p>
          <a:p>
            <a:pPr marL="457200" indent="-457200">
              <a:buFont typeface="Arial" panose="020B0604020202020204" pitchFamily="34" charset="0"/>
              <a:buChar char="•"/>
            </a:pPr>
            <a:r>
              <a:rPr lang="en-US" sz="2800" b="1" dirty="0" smtClean="0">
                <a:latin typeface="Arial Black" panose="020B0A04020102020204" pitchFamily="34" charset="0"/>
              </a:rPr>
              <a:t>How are Checks and Balances different from Separation of Powers?</a:t>
            </a:r>
          </a:p>
          <a:p>
            <a:pPr marL="914400" lvl="1" indent="-457200">
              <a:buFont typeface="Arial" panose="020B0604020202020204" pitchFamily="34" charset="0"/>
              <a:buChar char="•"/>
            </a:pPr>
            <a:r>
              <a:rPr lang="en-US" sz="2800" b="1" dirty="0" smtClean="0">
                <a:solidFill>
                  <a:srgbClr val="FF0000"/>
                </a:solidFill>
                <a:latin typeface="Arial Black" panose="020B0A04020102020204" pitchFamily="34" charset="0"/>
              </a:rPr>
              <a:t>Separation of Powers was so that no one branch would dominate the other branches/Checks and Balances are the powers of each branch to assure equality</a:t>
            </a:r>
            <a:endParaRPr lang="en-US" sz="2800" b="1" dirty="0">
              <a:solidFill>
                <a:srgbClr val="FF0000"/>
              </a:solidFill>
              <a:latin typeface="Arial Black" panose="020B0A04020102020204" pitchFamily="34" charset="0"/>
            </a:endParaRPr>
          </a:p>
          <a:p>
            <a:endParaRPr lang="en-US" sz="2800" b="1" dirty="0" smtClean="0">
              <a:latin typeface="Arial Black" panose="020B0A04020102020204" pitchFamily="34" charset="0"/>
            </a:endParaRPr>
          </a:p>
        </p:txBody>
      </p:sp>
      <p:pic>
        <p:nvPicPr>
          <p:cNvPr id="11" name="Picture 4" descr="Image result for green check mark"/>
          <p:cNvPicPr>
            <a:picLocks noChangeAspect="1" noChangeArrowheads="1"/>
          </p:cNvPicPr>
          <p:nvPr/>
        </p:nvPicPr>
        <p:blipFill>
          <a:blip r:embed="rId2" cstate="print"/>
          <a:srcRect/>
          <a:stretch>
            <a:fillRect/>
          </a:stretch>
        </p:blipFill>
        <p:spPr bwMode="auto">
          <a:xfrm>
            <a:off x="11026587" y="161365"/>
            <a:ext cx="958477" cy="958477"/>
          </a:xfrm>
          <a:prstGeom prst="rect">
            <a:avLst/>
          </a:prstGeom>
          <a:noFill/>
        </p:spPr>
      </p:pic>
    </p:spTree>
    <p:extLst>
      <p:ext uri="{BB962C8B-B14F-4D97-AF65-F5344CB8AC3E}">
        <p14:creationId xmlns:p14="http://schemas.microsoft.com/office/powerpoint/2010/main" val="27614706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11277600" cy="1143000"/>
          </a:xfrm>
        </p:spPr>
        <p:txBody>
          <a:bodyPr>
            <a:noAutofit/>
          </a:bodyPr>
          <a:lstStyle/>
          <a:p>
            <a:pPr algn="ctr"/>
            <a:r>
              <a:rPr lang="en-US" sz="4000" dirty="0" smtClean="0">
                <a:latin typeface="Arial Black" pitchFamily="34" charset="0"/>
              </a:rPr>
              <a:t>Constitutional Convention</a:t>
            </a:r>
            <a:endParaRPr lang="en-US" sz="4000" dirty="0">
              <a:latin typeface="Arial Black" pitchFamily="34" charset="0"/>
            </a:endParaRPr>
          </a:p>
        </p:txBody>
      </p:sp>
      <p:sp>
        <p:nvSpPr>
          <p:cNvPr id="5" name="TextBox 4"/>
          <p:cNvSpPr txBox="1"/>
          <p:nvPr/>
        </p:nvSpPr>
        <p:spPr>
          <a:xfrm>
            <a:off x="609600" y="1524001"/>
            <a:ext cx="108712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609600" y="1447800"/>
            <a:ext cx="10464800" cy="369332"/>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3" cstate="print"/>
          <a:stretch>
            <a:fillRect/>
          </a:stretch>
        </p:blipFill>
        <p:spPr>
          <a:xfrm>
            <a:off x="1511300" y="1247308"/>
            <a:ext cx="8699500" cy="5343525"/>
          </a:xfrm>
          <a:prstGeom prst="rect">
            <a:avLst/>
          </a:prstGeom>
        </p:spPr>
      </p:pic>
      <p:pic>
        <p:nvPicPr>
          <p:cNvPr id="10" name="Picture 4" descr="Image result for green check mark"/>
          <p:cNvPicPr>
            <a:picLocks noChangeAspect="1" noChangeArrowheads="1"/>
          </p:cNvPicPr>
          <p:nvPr/>
        </p:nvPicPr>
        <p:blipFill>
          <a:blip r:embed="rId4" cstate="print"/>
          <a:srcRect/>
          <a:stretch>
            <a:fillRect/>
          </a:stretch>
        </p:blipFill>
        <p:spPr bwMode="auto">
          <a:xfrm>
            <a:off x="11026587" y="161365"/>
            <a:ext cx="958477" cy="958477"/>
          </a:xfrm>
          <a:prstGeom prst="rect">
            <a:avLst/>
          </a:prstGeom>
          <a:noFill/>
        </p:spPr>
      </p:pic>
    </p:spTree>
    <p:extLst>
      <p:ext uri="{BB962C8B-B14F-4D97-AF65-F5344CB8AC3E}">
        <p14:creationId xmlns:p14="http://schemas.microsoft.com/office/powerpoint/2010/main" val="2151607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a:latin typeface="Arial Black" pitchFamily="34" charset="0"/>
              </a:rPr>
              <a:t>Road to the Constitution</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pic>
        <p:nvPicPr>
          <p:cNvPr id="11" name="Picture 4" descr="Image result for green check mark"/>
          <p:cNvPicPr>
            <a:picLocks noChangeAspect="1" noChangeArrowheads="1"/>
          </p:cNvPicPr>
          <p:nvPr/>
        </p:nvPicPr>
        <p:blipFill>
          <a:blip r:embed="rId2" cstate="print"/>
          <a:srcRect/>
          <a:stretch>
            <a:fillRect/>
          </a:stretch>
        </p:blipFill>
        <p:spPr bwMode="auto">
          <a:xfrm>
            <a:off x="10686863" y="161365"/>
            <a:ext cx="1298202" cy="1298202"/>
          </a:xfrm>
          <a:prstGeom prst="rect">
            <a:avLst/>
          </a:prstGeom>
          <a:noFill/>
        </p:spPr>
      </p:pic>
      <p:pic>
        <p:nvPicPr>
          <p:cNvPr id="136194" name="Picture 2" descr="Image result for ratification of the constitution chart"/>
          <p:cNvPicPr>
            <a:picLocks noChangeAspect="1" noChangeArrowheads="1"/>
          </p:cNvPicPr>
          <p:nvPr/>
        </p:nvPicPr>
        <p:blipFill>
          <a:blip r:embed="rId3" cstate="print"/>
          <a:srcRect/>
          <a:stretch>
            <a:fillRect/>
          </a:stretch>
        </p:blipFill>
        <p:spPr bwMode="auto">
          <a:xfrm>
            <a:off x="334532" y="2626659"/>
            <a:ext cx="11553602" cy="3287526"/>
          </a:xfrm>
          <a:prstGeom prst="rect">
            <a:avLst/>
          </a:prstGeom>
          <a:noFill/>
        </p:spPr>
      </p:pic>
    </p:spTree>
    <p:extLst>
      <p:ext uri="{BB962C8B-B14F-4D97-AF65-F5344CB8AC3E}">
        <p14:creationId xmlns:p14="http://schemas.microsoft.com/office/powerpoint/2010/main" val="1022630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981200" y="-304800"/>
            <a:ext cx="8229600" cy="1219199"/>
          </a:xfrm>
          <a:prstGeom prst="rect">
            <a:avLst/>
          </a:prstGeom>
          <a:noFill/>
          <a:ln>
            <a:noFill/>
          </a:ln>
        </p:spPr>
        <p:txBody>
          <a:bodyPr vert="horz" lIns="91425" tIns="45700" rIns="91425" bIns="45700" rtlCol="0" anchor="b" anchorCtr="0">
            <a:noAutofit/>
          </a:bodyPr>
          <a:lstStyle/>
          <a:p>
            <a:pPr algn="ctr">
              <a:spcBef>
                <a:spcPts val="0"/>
              </a:spcBef>
              <a:buClr>
                <a:srgbClr val="F9F9F9"/>
              </a:buClr>
              <a:buSzPct val="25000"/>
            </a:pPr>
            <a:r>
              <a:rPr lang="en-US" sz="4200" b="1" dirty="0">
                <a:latin typeface="Merriweather"/>
                <a:ea typeface="Merriweather"/>
                <a:cs typeface="Merriweather"/>
                <a:sym typeface="Merriweather"/>
              </a:rPr>
              <a:t>Columbian Exchange</a:t>
            </a:r>
          </a:p>
        </p:txBody>
      </p:sp>
      <p:pic>
        <p:nvPicPr>
          <p:cNvPr id="154" name="Shape 154"/>
          <p:cNvPicPr preferRelativeResize="0"/>
          <p:nvPr/>
        </p:nvPicPr>
        <p:blipFill rotWithShape="1">
          <a:blip r:embed="rId4">
            <a:alphaModFix/>
          </a:blip>
          <a:srcRect/>
          <a:stretch/>
        </p:blipFill>
        <p:spPr>
          <a:xfrm>
            <a:off x="183256" y="914399"/>
            <a:ext cx="9019306" cy="5867400"/>
          </a:xfrm>
          <a:prstGeom prst="rect">
            <a:avLst/>
          </a:prstGeom>
          <a:noFill/>
          <a:ln w="38100" cap="sq" cmpd="sng">
            <a:solidFill>
              <a:srgbClr val="000000"/>
            </a:solidFill>
            <a:prstDash val="solid"/>
            <a:miter/>
            <a:headEnd type="none" w="med" len="med"/>
            <a:tailEnd type="none" w="med" len="med"/>
          </a:ln>
        </p:spPr>
      </p:pic>
      <p:pic>
        <p:nvPicPr>
          <p:cNvPr id="2" name="Picture 1"/>
          <p:cNvPicPr>
            <a:picLocks noChangeAspect="1"/>
          </p:cNvPicPr>
          <p:nvPr/>
        </p:nvPicPr>
        <p:blipFill>
          <a:blip r:embed="rId5"/>
          <a:stretch>
            <a:fillRect/>
          </a:stretch>
        </p:blipFill>
        <p:spPr>
          <a:xfrm>
            <a:off x="10855677" y="0"/>
            <a:ext cx="1127858" cy="1298561"/>
          </a:xfrm>
          <a:prstGeom prst="rect">
            <a:avLst/>
          </a:prstGeom>
        </p:spPr>
      </p:pic>
      <p:sp>
        <p:nvSpPr>
          <p:cNvPr id="3" name="TextBox 2"/>
          <p:cNvSpPr txBox="1"/>
          <p:nvPr/>
        </p:nvSpPr>
        <p:spPr>
          <a:xfrm>
            <a:off x="9525000" y="1638300"/>
            <a:ext cx="2489200" cy="1569660"/>
          </a:xfrm>
          <a:prstGeom prst="rect">
            <a:avLst/>
          </a:prstGeom>
          <a:noFill/>
        </p:spPr>
        <p:txBody>
          <a:bodyPr wrap="square" rtlCol="0">
            <a:spAutoFit/>
          </a:bodyPr>
          <a:lstStyle/>
          <a:p>
            <a:r>
              <a:rPr lang="en-US" sz="2400" dirty="0" smtClean="0">
                <a:latin typeface="Arial Black" panose="020B0A04020102020204" pitchFamily="34" charset="0"/>
              </a:rPr>
              <a:t>NEGATIVES:</a:t>
            </a:r>
          </a:p>
          <a:p>
            <a:pPr marL="285750" indent="-285750">
              <a:buFont typeface="Arial" panose="020B0604020202020204" pitchFamily="34" charset="0"/>
              <a:buChar char="•"/>
            </a:pPr>
            <a:r>
              <a:rPr lang="en-US" sz="2400" dirty="0" smtClean="0">
                <a:latin typeface="Arial Black" panose="020B0A04020102020204" pitchFamily="34" charset="0"/>
              </a:rPr>
              <a:t>Disease</a:t>
            </a:r>
          </a:p>
          <a:p>
            <a:pPr marL="285750" indent="-285750">
              <a:buFont typeface="Arial" panose="020B0604020202020204" pitchFamily="34" charset="0"/>
              <a:buChar char="•"/>
            </a:pPr>
            <a:r>
              <a:rPr lang="en-US" sz="2400" dirty="0" smtClean="0">
                <a:latin typeface="Arial Black" panose="020B0A04020102020204" pitchFamily="34" charset="0"/>
              </a:rPr>
              <a:t>Increase in slave trade</a:t>
            </a:r>
            <a:endParaRPr lang="en-US" sz="2400" dirty="0">
              <a:latin typeface="Arial Black" panose="020B0A04020102020204" pitchFamily="34" charset="0"/>
            </a:endParaRPr>
          </a:p>
        </p:txBody>
      </p:sp>
    </p:spTree>
    <p:extLst>
      <p:ext uri="{BB962C8B-B14F-4D97-AF65-F5344CB8AC3E}">
        <p14:creationId xmlns:p14="http://schemas.microsoft.com/office/powerpoint/2010/main" val="4262454833"/>
      </p:ext>
    </p:extLst>
  </p:cSld>
  <p:clrMapOvr>
    <a:masterClrMapping/>
  </p:clrMapOvr>
  <p:transition spd="slow">
    <p:cut/>
    <p:sndAc>
      <p:stSnd>
        <p:snd r:embed="rId3"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0" tmFilter="0, 0; .2, .5; .8, .5; 1, 0"/>
                                        <p:tgtEl>
                                          <p:spTgt spid="153"/>
                                        </p:tgtEl>
                                      </p:cBhvr>
                                    </p:animEffect>
                                    <p:animScale>
                                      <p:cBhvr>
                                        <p:cTn id="7" dur="5000" autoRev="1" fill="hold"/>
                                        <p:tgtEl>
                                          <p:spTgt spid="1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a:latin typeface="Arial Black" pitchFamily="34" charset="0"/>
              </a:rPr>
              <a:t>Road to the Constitution</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635000" y="1371600"/>
            <a:ext cx="9499600" cy="4278094"/>
          </a:xfrm>
          <a:prstGeom prst="rect">
            <a:avLst/>
          </a:prstGeom>
          <a:noFill/>
        </p:spPr>
        <p:txBody>
          <a:bodyPr wrap="square" rtlCol="0">
            <a:spAutoFit/>
          </a:bodyPr>
          <a:lstStyle/>
          <a:p>
            <a:r>
              <a:rPr lang="en-US" sz="2400" b="1" dirty="0" smtClean="0">
                <a:latin typeface="Arial Black" pitchFamily="34" charset="0"/>
              </a:rPr>
              <a:t>Northwest Ordinance of 1787: </a:t>
            </a:r>
          </a:p>
          <a:p>
            <a:pPr algn="ctr"/>
            <a:r>
              <a:rPr lang="en-US" sz="2400" b="1" i="1" dirty="0" smtClean="0">
                <a:latin typeface="Arial Black" pitchFamily="34" charset="0"/>
              </a:rPr>
              <a:t>An Ordinance for the government of the Territory of the United States northwest of the River Ohio</a:t>
            </a:r>
            <a:endParaRPr lang="en-US" sz="2400" b="1" dirty="0" smtClean="0">
              <a:latin typeface="Arial Black" pitchFamily="34" charset="0"/>
            </a:endParaRPr>
          </a:p>
          <a:p>
            <a:endParaRPr lang="en-US" sz="2400" b="1" dirty="0" smtClean="0">
              <a:latin typeface="Arial Black" pitchFamily="34" charset="0"/>
            </a:endParaRPr>
          </a:p>
          <a:p>
            <a:pPr marL="342900" indent="-342900">
              <a:buFont typeface="Arial" panose="020B0604020202020204" pitchFamily="34" charset="0"/>
              <a:buChar char="•"/>
            </a:pPr>
            <a:r>
              <a:rPr lang="en-US" sz="2400" b="1" dirty="0" smtClean="0">
                <a:latin typeface="Arial Black" pitchFamily="34" charset="0"/>
              </a:rPr>
              <a:t>Art. 3.</a:t>
            </a:r>
            <a:r>
              <a:rPr lang="en-US" sz="2400" dirty="0" smtClean="0">
                <a:latin typeface="Arial Black" pitchFamily="34" charset="0"/>
              </a:rPr>
              <a:t> </a:t>
            </a:r>
            <a:r>
              <a:rPr lang="en-US" sz="2400" dirty="0" smtClean="0">
                <a:solidFill>
                  <a:srgbClr val="FF0000"/>
                </a:solidFill>
                <a:latin typeface="Arial Black" pitchFamily="34" charset="0"/>
              </a:rPr>
              <a:t>Religion, morality, and knowledge, being necessary to good government and the happiness of mankind, schools and the means of education shall forever be encouraged.</a:t>
            </a:r>
          </a:p>
          <a:p>
            <a:pPr marL="342900" indent="-342900">
              <a:buFont typeface="Arial" panose="020B0604020202020204" pitchFamily="34" charset="0"/>
              <a:buChar char="•"/>
            </a:pPr>
            <a:endParaRPr lang="en-US" sz="2400" b="1" dirty="0">
              <a:solidFill>
                <a:srgbClr val="FF0000"/>
              </a:solidFill>
              <a:latin typeface="Arial Black" pitchFamily="34" charset="0"/>
            </a:endParaRPr>
          </a:p>
          <a:p>
            <a:r>
              <a:rPr lang="en-US" sz="2800" b="1" dirty="0" smtClean="0">
                <a:solidFill>
                  <a:srgbClr val="FF0000"/>
                </a:solidFill>
                <a:latin typeface="Arial Black" pitchFamily="34" charset="0"/>
              </a:rPr>
              <a:t>“A republic cannot prosper without an educated populace” Thomas Jefferson</a:t>
            </a:r>
            <a:endParaRPr lang="en-US" sz="2800" b="1" dirty="0">
              <a:solidFill>
                <a:srgbClr val="FF0000"/>
              </a:solidFill>
              <a:latin typeface="Arial Black" pitchFamily="34" charset="0"/>
            </a:endParaRPr>
          </a:p>
        </p:txBody>
      </p:sp>
      <p:pic>
        <p:nvPicPr>
          <p:cNvPr id="11" name="Picture 4" descr="Image result for green check mark"/>
          <p:cNvPicPr>
            <a:picLocks noChangeAspect="1" noChangeArrowheads="1"/>
          </p:cNvPicPr>
          <p:nvPr/>
        </p:nvPicPr>
        <p:blipFill>
          <a:blip r:embed="rId2" cstate="print"/>
          <a:srcRect/>
          <a:stretch>
            <a:fillRect/>
          </a:stretch>
        </p:blipFill>
        <p:spPr bwMode="auto">
          <a:xfrm>
            <a:off x="10686863" y="161365"/>
            <a:ext cx="1298202" cy="1298202"/>
          </a:xfrm>
          <a:prstGeom prst="rect">
            <a:avLst/>
          </a:prstGeom>
          <a:noFill/>
        </p:spPr>
      </p:pic>
    </p:spTree>
    <p:extLst>
      <p:ext uri="{BB962C8B-B14F-4D97-AF65-F5344CB8AC3E}">
        <p14:creationId xmlns:p14="http://schemas.microsoft.com/office/powerpoint/2010/main" val="32442884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a:latin typeface="Arial Black" pitchFamily="34" charset="0"/>
              </a:rPr>
              <a:t>Road to the Constitution</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647700" y="1371600"/>
            <a:ext cx="9982200" cy="5386090"/>
          </a:xfrm>
          <a:prstGeom prst="rect">
            <a:avLst/>
          </a:prstGeom>
          <a:noFill/>
        </p:spPr>
        <p:txBody>
          <a:bodyPr wrap="square" rtlCol="0">
            <a:spAutoFit/>
          </a:bodyPr>
          <a:lstStyle/>
          <a:p>
            <a:r>
              <a:rPr lang="en-US" sz="2400" b="1" dirty="0">
                <a:solidFill>
                  <a:srgbClr val="FF0000"/>
                </a:solidFill>
                <a:latin typeface="Arial Black" pitchFamily="34" charset="0"/>
              </a:rPr>
              <a:t>Westward Expansion: </a:t>
            </a:r>
            <a:endParaRPr lang="en-US" sz="2400" b="1" dirty="0">
              <a:latin typeface="Arial Black" pitchFamily="34" charset="0"/>
            </a:endParaRPr>
          </a:p>
          <a:p>
            <a:pPr>
              <a:buFont typeface="Arial" pitchFamily="34" charset="0"/>
              <a:buChar char="•"/>
            </a:pPr>
            <a:r>
              <a:rPr lang="en-US" sz="2400" b="1" dirty="0">
                <a:latin typeface="Arial Black" pitchFamily="34" charset="0"/>
              </a:rPr>
              <a:t> </a:t>
            </a:r>
            <a:r>
              <a:rPr lang="en-US" sz="2400" b="1" dirty="0">
                <a:solidFill>
                  <a:srgbClr val="FF0000"/>
                </a:solidFill>
                <a:latin typeface="Arial Black" pitchFamily="34" charset="0"/>
              </a:rPr>
              <a:t>Land Ordinance of 1785 </a:t>
            </a:r>
            <a:r>
              <a:rPr lang="en-US" sz="2400" b="1" dirty="0">
                <a:latin typeface="Arial Black" pitchFamily="34" charset="0"/>
              </a:rPr>
              <a:t>– Approved by the Confederation Congress to survey and sell land west of the Appalachian Mountains</a:t>
            </a:r>
          </a:p>
          <a:p>
            <a:pPr>
              <a:buFont typeface="Arial" pitchFamily="34" charset="0"/>
              <a:buChar char="•"/>
            </a:pPr>
            <a:r>
              <a:rPr lang="en-US" sz="2400" b="1" dirty="0">
                <a:latin typeface="Arial Black" pitchFamily="34" charset="0"/>
              </a:rPr>
              <a:t> Six square miles – 36 sections that were one square mile each</a:t>
            </a:r>
          </a:p>
          <a:p>
            <a:pPr>
              <a:buFont typeface="Arial" pitchFamily="34" charset="0"/>
              <a:buChar char="•"/>
            </a:pPr>
            <a:r>
              <a:rPr lang="en-US" sz="2400" b="1" dirty="0">
                <a:latin typeface="Arial Black" pitchFamily="34" charset="0"/>
              </a:rPr>
              <a:t> This ordinance applied to the Northwest territory that consisted of Ohio, Indiana, Illinois, Michigan and Wisconsin </a:t>
            </a:r>
            <a:endParaRPr lang="en-US" sz="2400" b="1" dirty="0" smtClean="0">
              <a:latin typeface="Arial Black" pitchFamily="34" charset="0"/>
            </a:endParaRPr>
          </a:p>
          <a:p>
            <a:pPr>
              <a:buFont typeface="Arial" pitchFamily="34" charset="0"/>
              <a:buChar char="•"/>
            </a:pPr>
            <a:r>
              <a:rPr lang="en-US" sz="2400" b="1" dirty="0" smtClean="0">
                <a:latin typeface="Arial Black" pitchFamily="34" charset="0"/>
              </a:rPr>
              <a:t> </a:t>
            </a:r>
            <a:r>
              <a:rPr lang="en-US" sz="3200" b="1" dirty="0" smtClean="0">
                <a:solidFill>
                  <a:srgbClr val="FF0000"/>
                </a:solidFill>
                <a:latin typeface="Arial Black" pitchFamily="34" charset="0"/>
              </a:rPr>
              <a:t>Achieved an orderly settlement of the territories</a:t>
            </a:r>
          </a:p>
          <a:p>
            <a:pPr>
              <a:buFont typeface="Arial" pitchFamily="34" charset="0"/>
              <a:buChar char="•"/>
            </a:pPr>
            <a:r>
              <a:rPr lang="en-US" sz="3200" b="1" dirty="0">
                <a:solidFill>
                  <a:srgbClr val="FF0000"/>
                </a:solidFill>
                <a:latin typeface="Arial Black" pitchFamily="34" charset="0"/>
              </a:rPr>
              <a:t> </a:t>
            </a:r>
            <a:r>
              <a:rPr lang="en-US" sz="3200" b="1" dirty="0" smtClean="0">
                <a:solidFill>
                  <a:srgbClr val="FF0000"/>
                </a:solidFill>
                <a:latin typeface="Arial Black" pitchFamily="34" charset="0"/>
              </a:rPr>
              <a:t>Raised Revenue for the Federal Government</a:t>
            </a:r>
            <a:endParaRPr lang="en-US" sz="3200" b="1" dirty="0">
              <a:solidFill>
                <a:srgbClr val="FF0000"/>
              </a:solidFill>
              <a:latin typeface="Arial Black" pitchFamily="34" charset="0"/>
            </a:endParaRPr>
          </a:p>
        </p:txBody>
      </p:sp>
      <p:pic>
        <p:nvPicPr>
          <p:cNvPr id="11" name="Picture 4" descr="Image result for green check mark"/>
          <p:cNvPicPr>
            <a:picLocks noChangeAspect="1" noChangeArrowheads="1"/>
          </p:cNvPicPr>
          <p:nvPr/>
        </p:nvPicPr>
        <p:blipFill>
          <a:blip r:embed="rId2" cstate="print"/>
          <a:srcRect/>
          <a:stretch>
            <a:fillRect/>
          </a:stretch>
        </p:blipFill>
        <p:spPr bwMode="auto">
          <a:xfrm>
            <a:off x="10686863" y="161365"/>
            <a:ext cx="1298202" cy="1298202"/>
          </a:xfrm>
          <a:prstGeom prst="rect">
            <a:avLst/>
          </a:prstGeom>
          <a:noFill/>
        </p:spPr>
      </p:pic>
    </p:spTree>
    <p:extLst>
      <p:ext uri="{BB962C8B-B14F-4D97-AF65-F5344CB8AC3E}">
        <p14:creationId xmlns:p14="http://schemas.microsoft.com/office/powerpoint/2010/main" val="27547448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smtClean="0">
                <a:latin typeface="Arial Black" pitchFamily="34" charset="0"/>
              </a:rPr>
              <a:t>Road to the Constitution</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3" cstate="print"/>
          <a:stretch>
            <a:fillRect/>
          </a:stretch>
        </p:blipFill>
        <p:spPr>
          <a:xfrm>
            <a:off x="1028700" y="1633536"/>
            <a:ext cx="10058400" cy="5075481"/>
          </a:xfrm>
          <a:prstGeom prst="rect">
            <a:avLst/>
          </a:prstGeom>
        </p:spPr>
      </p:pic>
      <p:pic>
        <p:nvPicPr>
          <p:cNvPr id="10" name="Picture 4" descr="Image result for green check mark"/>
          <p:cNvPicPr>
            <a:picLocks noChangeAspect="1" noChangeArrowheads="1"/>
          </p:cNvPicPr>
          <p:nvPr/>
        </p:nvPicPr>
        <p:blipFill>
          <a:blip r:embed="rId4" cstate="print"/>
          <a:srcRect/>
          <a:stretch>
            <a:fillRect/>
          </a:stretch>
        </p:blipFill>
        <p:spPr bwMode="auto">
          <a:xfrm>
            <a:off x="10686863" y="161365"/>
            <a:ext cx="1298202" cy="1298202"/>
          </a:xfrm>
          <a:prstGeom prst="rect">
            <a:avLst/>
          </a:prstGeom>
          <a:noFill/>
        </p:spPr>
      </p:pic>
    </p:spTree>
    <p:extLst>
      <p:ext uri="{BB962C8B-B14F-4D97-AF65-F5344CB8AC3E}">
        <p14:creationId xmlns:p14="http://schemas.microsoft.com/office/powerpoint/2010/main" val="30787058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94135"/>
            <a:ext cx="8458200" cy="1143000"/>
          </a:xfrm>
        </p:spPr>
        <p:txBody>
          <a:bodyPr>
            <a:noAutofit/>
          </a:bodyPr>
          <a:lstStyle/>
          <a:p>
            <a:pPr algn="ctr"/>
            <a:r>
              <a:rPr lang="en-US" dirty="0" err="1" smtClean="0">
                <a:latin typeface="Arial Black" pitchFamily="34" charset="0"/>
              </a:rPr>
              <a:t>AofC</a:t>
            </a:r>
            <a:r>
              <a:rPr lang="en-US" dirty="0" smtClean="0">
                <a:latin typeface="Arial Black" pitchFamily="34" charset="0"/>
              </a:rPr>
              <a:t> vs. U.S. Constitution</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295835" y="793366"/>
            <a:ext cx="11159565" cy="6740307"/>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Arial Black" pitchFamily="34" charset="0"/>
              </a:rPr>
              <a:t>What document governed the United States from 1781 – 1787? </a:t>
            </a:r>
            <a:r>
              <a:rPr lang="en-US" sz="2400" b="1" dirty="0" smtClean="0">
                <a:solidFill>
                  <a:srgbClr val="FF0000"/>
                </a:solidFill>
                <a:latin typeface="Arial Black" pitchFamily="34" charset="0"/>
              </a:rPr>
              <a:t>The Articles of Confederation</a:t>
            </a:r>
          </a:p>
          <a:p>
            <a:pPr marL="342900" indent="-342900">
              <a:buFont typeface="Arial" panose="020B0604020202020204" pitchFamily="34" charset="0"/>
              <a:buChar char="•"/>
            </a:pPr>
            <a:r>
              <a:rPr lang="en-US" sz="2400" b="1" dirty="0" smtClean="0">
                <a:latin typeface="Arial Black" pitchFamily="34" charset="0"/>
              </a:rPr>
              <a:t>What were two major weaknesses of this document?</a:t>
            </a:r>
          </a:p>
          <a:p>
            <a:pPr marL="800100" lvl="1" indent="-342900">
              <a:buFont typeface="Arial" panose="020B0604020202020204" pitchFamily="34" charset="0"/>
              <a:buChar char="•"/>
            </a:pPr>
            <a:r>
              <a:rPr lang="en-US" sz="2400" b="1" dirty="0" smtClean="0">
                <a:solidFill>
                  <a:srgbClr val="FF0000"/>
                </a:solidFill>
                <a:latin typeface="Arial Black" pitchFamily="34" charset="0"/>
              </a:rPr>
              <a:t>Had no power to collect individual taxes </a:t>
            </a:r>
          </a:p>
          <a:p>
            <a:pPr marL="800100" lvl="1" indent="-342900">
              <a:buFont typeface="Arial" panose="020B0604020202020204" pitchFamily="34" charset="0"/>
              <a:buChar char="•"/>
            </a:pPr>
            <a:r>
              <a:rPr lang="en-US" sz="2400" b="1" dirty="0" smtClean="0">
                <a:solidFill>
                  <a:srgbClr val="FF0000"/>
                </a:solidFill>
                <a:latin typeface="Arial Black" pitchFamily="34" charset="0"/>
              </a:rPr>
              <a:t>Amending the AofC was difficult</a:t>
            </a:r>
          </a:p>
          <a:p>
            <a:pPr marL="342900" indent="-342900">
              <a:buFont typeface="Arial" panose="020B0604020202020204" pitchFamily="34" charset="0"/>
              <a:buChar char="•"/>
            </a:pPr>
            <a:r>
              <a:rPr lang="en-US" sz="2400" b="1" dirty="0" smtClean="0">
                <a:latin typeface="Arial Black" pitchFamily="34" charset="0"/>
              </a:rPr>
              <a:t>How did the Constitution fix these problems?</a:t>
            </a:r>
          </a:p>
          <a:p>
            <a:pPr marL="800100" lvl="1" indent="-342900">
              <a:buFont typeface="Arial" panose="020B0604020202020204" pitchFamily="34" charset="0"/>
              <a:buChar char="•"/>
            </a:pPr>
            <a:r>
              <a:rPr lang="en-US" sz="2400" b="1" dirty="0" smtClean="0">
                <a:solidFill>
                  <a:srgbClr val="FF0000"/>
                </a:solidFill>
                <a:latin typeface="Arial Black" pitchFamily="34" charset="0"/>
              </a:rPr>
              <a:t>Article I, Section VIII – Paragraph I: </a:t>
            </a:r>
            <a:r>
              <a:rPr lang="en-US" sz="2400" dirty="0" smtClean="0">
                <a:latin typeface="Arial Black" pitchFamily="34" charset="0"/>
              </a:rPr>
              <a:t>The Congress shall have Power To lay and collect Taxes, Duties, Imposts and Excises, to pay the Debts and provide for the common </a:t>
            </a:r>
            <a:r>
              <a:rPr lang="en-US" sz="2400" dirty="0" err="1" smtClean="0">
                <a:latin typeface="Arial Black" pitchFamily="34" charset="0"/>
              </a:rPr>
              <a:t>Defence</a:t>
            </a:r>
            <a:r>
              <a:rPr lang="en-US" sz="2400" dirty="0" smtClean="0">
                <a:latin typeface="Arial Black" pitchFamily="34" charset="0"/>
              </a:rPr>
              <a:t> and general Welfare of the United States</a:t>
            </a:r>
          </a:p>
          <a:p>
            <a:pPr marL="800100" lvl="1" indent="-342900">
              <a:buFont typeface="Arial" panose="020B0604020202020204" pitchFamily="34" charset="0"/>
              <a:buChar char="•"/>
            </a:pPr>
            <a:r>
              <a:rPr lang="en-US" sz="2400" dirty="0" smtClean="0">
                <a:latin typeface="Arial Black" pitchFamily="34" charset="0"/>
              </a:rPr>
              <a:t>The Constitution provides that an amendment may be proposed either by the Congress with a two-thirds majority vote in both the House of Representatives and the Senate. A proposed amendment becomes part of the Constitution as soon as it is ratified by three-fourths of the States (38 of 50 States)</a:t>
            </a:r>
            <a:endParaRPr lang="en-US" sz="2400" b="1" dirty="0" smtClean="0">
              <a:solidFill>
                <a:srgbClr val="FF0000"/>
              </a:solidFill>
              <a:latin typeface="Arial Black" pitchFamily="34" charset="0"/>
            </a:endParaRPr>
          </a:p>
          <a:p>
            <a:pPr marL="342900" indent="-342900">
              <a:buFont typeface="Arial" panose="020B0604020202020204" pitchFamily="34" charset="0"/>
              <a:buChar char="•"/>
            </a:pPr>
            <a:endParaRPr lang="en-US" sz="2400" b="1" dirty="0" smtClean="0">
              <a:latin typeface="Arial Rounded MT Bold" pitchFamily="34" charset="0"/>
            </a:endParaRPr>
          </a:p>
          <a:p>
            <a:endParaRPr lang="en-US" sz="2400" b="1" dirty="0">
              <a:latin typeface="Arial Rounded MT Bold" pitchFamily="34" charset="0"/>
            </a:endParaRPr>
          </a:p>
        </p:txBody>
      </p:sp>
      <p:pic>
        <p:nvPicPr>
          <p:cNvPr id="11" name="Picture 4" descr="Image result for green check mark"/>
          <p:cNvPicPr>
            <a:picLocks noChangeAspect="1" noChangeArrowheads="1"/>
          </p:cNvPicPr>
          <p:nvPr/>
        </p:nvPicPr>
        <p:blipFill>
          <a:blip r:embed="rId2" cstate="print"/>
          <a:srcRect/>
          <a:stretch>
            <a:fillRect/>
          </a:stretch>
        </p:blipFill>
        <p:spPr bwMode="auto">
          <a:xfrm>
            <a:off x="11232029" y="116542"/>
            <a:ext cx="851647" cy="851647"/>
          </a:xfrm>
          <a:prstGeom prst="rect">
            <a:avLst/>
          </a:prstGeom>
          <a:noFill/>
        </p:spPr>
      </p:pic>
    </p:spTree>
    <p:extLst>
      <p:ext uri="{BB962C8B-B14F-4D97-AF65-F5344CB8AC3E}">
        <p14:creationId xmlns:p14="http://schemas.microsoft.com/office/powerpoint/2010/main" val="6460329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74638"/>
            <a:ext cx="8458200" cy="1143000"/>
          </a:xfrm>
        </p:spPr>
        <p:txBody>
          <a:bodyPr>
            <a:noAutofit/>
          </a:bodyPr>
          <a:lstStyle/>
          <a:p>
            <a:pPr algn="ctr"/>
            <a:r>
              <a:rPr lang="en-US" dirty="0">
                <a:latin typeface="Arial Black" pitchFamily="34" charset="0"/>
              </a:rPr>
              <a:t>Road to the Constitution</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635000" y="1371600"/>
            <a:ext cx="9499600" cy="4893647"/>
          </a:xfrm>
          <a:prstGeom prst="rect">
            <a:avLst/>
          </a:prstGeom>
          <a:noFill/>
        </p:spPr>
        <p:txBody>
          <a:bodyPr wrap="square" rtlCol="0">
            <a:spAutoFit/>
          </a:bodyPr>
          <a:lstStyle/>
          <a:p>
            <a:r>
              <a:rPr lang="en-US" sz="2400" b="1" dirty="0">
                <a:solidFill>
                  <a:srgbClr val="FF0000"/>
                </a:solidFill>
                <a:latin typeface="Arial Black" pitchFamily="34" charset="0"/>
              </a:rPr>
              <a:t>Shays' Rebellion: </a:t>
            </a:r>
            <a:endParaRPr lang="en-US" sz="2400" b="1" dirty="0">
              <a:latin typeface="Arial Black" pitchFamily="34" charset="0"/>
            </a:endParaRPr>
          </a:p>
          <a:p>
            <a:pPr>
              <a:buFont typeface="Arial" pitchFamily="34" charset="0"/>
              <a:buChar char="•"/>
            </a:pPr>
            <a:r>
              <a:rPr lang="en-US" sz="2400" b="1" dirty="0">
                <a:latin typeface="Arial Black" pitchFamily="34" charset="0"/>
              </a:rPr>
              <a:t> As a result of high taxation, Daniel Shays farm was threatened with foreclosure</a:t>
            </a:r>
          </a:p>
          <a:p>
            <a:pPr>
              <a:buFont typeface="Arial" pitchFamily="34" charset="0"/>
              <a:buChar char="•"/>
            </a:pPr>
            <a:r>
              <a:rPr lang="en-US" sz="2400" b="1" dirty="0">
                <a:latin typeface="Arial Black" pitchFamily="34" charset="0"/>
              </a:rPr>
              <a:t> Shays gathered an army of 1,200 farmers and attacked a federal arsenal in Springfield, MA</a:t>
            </a:r>
          </a:p>
          <a:p>
            <a:pPr>
              <a:buFont typeface="Arial" pitchFamily="34" charset="0"/>
              <a:buChar char="•"/>
            </a:pPr>
            <a:r>
              <a:rPr lang="en-US" sz="2400" b="1" dirty="0">
                <a:latin typeface="Arial Black" pitchFamily="34" charset="0"/>
              </a:rPr>
              <a:t> Federal troops dispersed Shays’ Army, but it was clear that a better governing document for the United States was needed</a:t>
            </a:r>
          </a:p>
          <a:p>
            <a:pPr>
              <a:buFont typeface="Arial" pitchFamily="34" charset="0"/>
              <a:buChar char="•"/>
            </a:pPr>
            <a:endParaRPr lang="en-US" sz="2400" b="1" dirty="0">
              <a:latin typeface="Arial Black" pitchFamily="34" charset="0"/>
            </a:endParaRPr>
          </a:p>
          <a:p>
            <a:pPr>
              <a:buFont typeface="Arial" pitchFamily="34" charset="0"/>
              <a:buChar char="•"/>
            </a:pPr>
            <a:r>
              <a:rPr lang="en-US" sz="2400" b="1" dirty="0">
                <a:solidFill>
                  <a:srgbClr val="FF0000"/>
                </a:solidFill>
                <a:latin typeface="Arial Black" pitchFamily="34" charset="0"/>
              </a:rPr>
              <a:t> Philadelphia Convention: </a:t>
            </a:r>
            <a:r>
              <a:rPr lang="en-US" sz="2400" b="1" dirty="0">
                <a:latin typeface="Arial Black" pitchFamily="34" charset="0"/>
              </a:rPr>
              <a:t>Was scheduled for May 1787 prior to Shays’ Rebellion</a:t>
            </a:r>
          </a:p>
          <a:p>
            <a:pPr>
              <a:buFont typeface="Arial" pitchFamily="34" charset="0"/>
              <a:buChar char="•"/>
            </a:pPr>
            <a:r>
              <a:rPr lang="en-US" sz="2400" b="1" dirty="0">
                <a:solidFill>
                  <a:srgbClr val="FF0000"/>
                </a:solidFill>
                <a:latin typeface="Arial Black" pitchFamily="34" charset="0"/>
              </a:rPr>
              <a:t> Purpose: Revise the A of C</a:t>
            </a:r>
          </a:p>
          <a:p>
            <a:endParaRPr lang="en-US" sz="2400" b="1" dirty="0">
              <a:latin typeface="Arial Black" pitchFamily="34" charset="0"/>
            </a:endParaRPr>
          </a:p>
        </p:txBody>
      </p:sp>
    </p:spTree>
    <p:extLst>
      <p:ext uri="{BB962C8B-B14F-4D97-AF65-F5344CB8AC3E}">
        <p14:creationId xmlns:p14="http://schemas.microsoft.com/office/powerpoint/2010/main" val="9382230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11277600" cy="1143000"/>
          </a:xfrm>
        </p:spPr>
        <p:txBody>
          <a:bodyPr>
            <a:noAutofit/>
          </a:bodyPr>
          <a:lstStyle/>
          <a:p>
            <a:pPr algn="ctr"/>
            <a:r>
              <a:rPr lang="en-US" dirty="0" smtClean="0">
                <a:latin typeface="Arial Black" pitchFamily="34" charset="0"/>
              </a:rPr>
              <a:t>Constitutional Convention</a:t>
            </a:r>
            <a:endParaRPr lang="en-US" dirty="0">
              <a:latin typeface="Arial Black" pitchFamily="34" charset="0"/>
            </a:endParaRPr>
          </a:p>
        </p:txBody>
      </p:sp>
      <p:sp>
        <p:nvSpPr>
          <p:cNvPr id="5" name="TextBox 4"/>
          <p:cNvSpPr txBox="1"/>
          <p:nvPr/>
        </p:nvSpPr>
        <p:spPr>
          <a:xfrm>
            <a:off x="609600" y="1524001"/>
            <a:ext cx="108712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609600" y="1447800"/>
            <a:ext cx="10464800" cy="369332"/>
          </a:xfrm>
          <a:prstGeom prst="rect">
            <a:avLst/>
          </a:prstGeom>
          <a:noFill/>
        </p:spPr>
        <p:txBody>
          <a:bodyPr wrap="square" rtlCol="0">
            <a:spAutoFit/>
          </a:bodyPr>
          <a:lstStyle/>
          <a:p>
            <a:endParaRPr lang="en-US" dirty="0"/>
          </a:p>
        </p:txBody>
      </p:sp>
      <p:sp>
        <p:nvSpPr>
          <p:cNvPr id="10" name="TextBox 9"/>
          <p:cNvSpPr txBox="1"/>
          <p:nvPr/>
        </p:nvSpPr>
        <p:spPr>
          <a:xfrm>
            <a:off x="406400" y="1371601"/>
            <a:ext cx="11277600" cy="3785652"/>
          </a:xfrm>
          <a:prstGeom prst="rect">
            <a:avLst/>
          </a:prstGeom>
          <a:noFill/>
        </p:spPr>
        <p:txBody>
          <a:bodyPr wrap="square" rtlCol="0">
            <a:spAutoFit/>
          </a:bodyPr>
          <a:lstStyle/>
          <a:p>
            <a:r>
              <a:rPr lang="en-US" sz="2400" dirty="0" smtClean="0">
                <a:latin typeface="Arial Black" pitchFamily="34" charset="0"/>
              </a:rPr>
              <a:t>Separation of Powers: Protected the </a:t>
            </a:r>
            <a:r>
              <a:rPr lang="en-US" sz="2400" dirty="0" smtClean="0">
                <a:solidFill>
                  <a:srgbClr val="FF0000"/>
                </a:solidFill>
                <a:latin typeface="Arial Black" pitchFamily="34" charset="0"/>
              </a:rPr>
              <a:t>rights of the states</a:t>
            </a:r>
            <a:r>
              <a:rPr lang="en-US" sz="2400" dirty="0" smtClean="0">
                <a:latin typeface="Arial Black" pitchFamily="34" charset="0"/>
              </a:rPr>
              <a:t>, while giving some exclusive powers to the national government; specifically by </a:t>
            </a:r>
            <a:r>
              <a:rPr lang="en-US" sz="2400" dirty="0" smtClean="0">
                <a:solidFill>
                  <a:srgbClr val="FF0000"/>
                </a:solidFill>
                <a:latin typeface="Arial Black" pitchFamily="34" charset="0"/>
              </a:rPr>
              <a:t>creating three branches of government</a:t>
            </a:r>
          </a:p>
          <a:p>
            <a:endParaRPr lang="en-US" sz="2400" dirty="0" smtClean="0">
              <a:solidFill>
                <a:srgbClr val="FF0000"/>
              </a:solidFill>
              <a:latin typeface="Arial Black" pitchFamily="34" charset="0"/>
            </a:endParaRPr>
          </a:p>
          <a:p>
            <a:r>
              <a:rPr lang="en-US" sz="2400" dirty="0" smtClean="0">
                <a:latin typeface="Arial Black" pitchFamily="34" charset="0"/>
              </a:rPr>
              <a:t>Checks and Balances: </a:t>
            </a:r>
            <a:r>
              <a:rPr lang="en-US" sz="2400" dirty="0" smtClean="0">
                <a:solidFill>
                  <a:srgbClr val="FF0000"/>
                </a:solidFill>
                <a:latin typeface="Arial Black" pitchFamily="34" charset="0"/>
              </a:rPr>
              <a:t>Prevented any one branch </a:t>
            </a:r>
            <a:r>
              <a:rPr lang="en-US" sz="2400" dirty="0" smtClean="0">
                <a:latin typeface="Arial Black" pitchFamily="34" charset="0"/>
              </a:rPr>
              <a:t>from becoming too powerful</a:t>
            </a:r>
          </a:p>
          <a:p>
            <a:r>
              <a:rPr lang="en-US" sz="2400" dirty="0" smtClean="0">
                <a:solidFill>
                  <a:srgbClr val="FF0000"/>
                </a:solidFill>
                <a:latin typeface="Arial Black" pitchFamily="34" charset="0"/>
              </a:rPr>
              <a:t>	Examples:</a:t>
            </a:r>
          </a:p>
          <a:p>
            <a:pPr lvl="2">
              <a:buFont typeface="Arial" pitchFamily="34" charset="0"/>
              <a:buChar char="•"/>
            </a:pPr>
            <a:r>
              <a:rPr lang="en-US" sz="2400" dirty="0" smtClean="0">
                <a:latin typeface="Arial Black" pitchFamily="34" charset="0"/>
              </a:rPr>
              <a:t> Congress can </a:t>
            </a:r>
            <a:r>
              <a:rPr lang="en-US" sz="2400" dirty="0" smtClean="0">
                <a:solidFill>
                  <a:srgbClr val="FF0000"/>
                </a:solidFill>
                <a:latin typeface="Arial Black" pitchFamily="34" charset="0"/>
              </a:rPr>
              <a:t>impeach and remove president</a:t>
            </a:r>
          </a:p>
          <a:p>
            <a:pPr lvl="2">
              <a:buFont typeface="Arial" pitchFamily="34" charset="0"/>
              <a:buChar char="•"/>
            </a:pPr>
            <a:r>
              <a:rPr lang="en-US" sz="2400" dirty="0" smtClean="0">
                <a:latin typeface="Arial Black" pitchFamily="34" charset="0"/>
              </a:rPr>
              <a:t> </a:t>
            </a:r>
            <a:r>
              <a:rPr lang="en-US" sz="2400" dirty="0" smtClean="0">
                <a:solidFill>
                  <a:srgbClr val="FF0000"/>
                </a:solidFill>
                <a:latin typeface="Arial Black" pitchFamily="34" charset="0"/>
              </a:rPr>
              <a:t>President</a:t>
            </a:r>
            <a:r>
              <a:rPr lang="en-US" sz="2400" dirty="0" smtClean="0">
                <a:latin typeface="Arial Black" pitchFamily="34" charset="0"/>
              </a:rPr>
              <a:t> appoints federal judges</a:t>
            </a:r>
          </a:p>
          <a:p>
            <a:pPr lvl="2">
              <a:buFont typeface="Arial" pitchFamily="34" charset="0"/>
              <a:buChar char="•"/>
            </a:pPr>
            <a:r>
              <a:rPr lang="en-US" sz="2400" dirty="0" smtClean="0">
                <a:latin typeface="Arial Black" pitchFamily="34" charset="0"/>
              </a:rPr>
              <a:t> Judiciary can </a:t>
            </a:r>
            <a:r>
              <a:rPr lang="en-US" sz="2400" dirty="0" smtClean="0">
                <a:solidFill>
                  <a:srgbClr val="FF0000"/>
                </a:solidFill>
                <a:latin typeface="Arial Black" pitchFamily="34" charset="0"/>
              </a:rPr>
              <a:t>declare acts of Congress unconstitutional </a:t>
            </a:r>
            <a:endParaRPr lang="en-US" sz="2400" dirty="0">
              <a:solidFill>
                <a:srgbClr val="FF0000"/>
              </a:solidFill>
              <a:latin typeface="Arial Black" pitchFamily="34" charset="0"/>
            </a:endParaRPr>
          </a:p>
        </p:txBody>
      </p:sp>
      <p:pic>
        <p:nvPicPr>
          <p:cNvPr id="11" name="Picture 4" descr="Image result for green check mark"/>
          <p:cNvPicPr>
            <a:picLocks noChangeAspect="1" noChangeArrowheads="1"/>
          </p:cNvPicPr>
          <p:nvPr/>
        </p:nvPicPr>
        <p:blipFill>
          <a:blip r:embed="rId3" cstate="print"/>
          <a:srcRect/>
          <a:stretch>
            <a:fillRect/>
          </a:stretch>
        </p:blipFill>
        <p:spPr bwMode="auto">
          <a:xfrm>
            <a:off x="10891371" y="161365"/>
            <a:ext cx="1093694" cy="1093694"/>
          </a:xfrm>
          <a:prstGeom prst="rect">
            <a:avLst/>
          </a:prstGeom>
          <a:noFill/>
        </p:spPr>
      </p:pic>
    </p:spTree>
    <p:extLst>
      <p:ext uri="{BB962C8B-B14F-4D97-AF65-F5344CB8AC3E}">
        <p14:creationId xmlns:p14="http://schemas.microsoft.com/office/powerpoint/2010/main" val="9911070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11277600" cy="1143000"/>
          </a:xfrm>
        </p:spPr>
        <p:txBody>
          <a:bodyPr>
            <a:noAutofit/>
          </a:bodyPr>
          <a:lstStyle/>
          <a:p>
            <a:pPr algn="ctr"/>
            <a:r>
              <a:rPr lang="en-US" dirty="0" smtClean="0">
                <a:latin typeface="Arial Black" pitchFamily="34" charset="0"/>
              </a:rPr>
              <a:t>Constitutional Convention</a:t>
            </a:r>
            <a:endParaRPr lang="en-US" dirty="0">
              <a:latin typeface="Arial Black" pitchFamily="34" charset="0"/>
            </a:endParaRPr>
          </a:p>
        </p:txBody>
      </p:sp>
      <p:sp>
        <p:nvSpPr>
          <p:cNvPr id="5" name="TextBox 4"/>
          <p:cNvSpPr txBox="1"/>
          <p:nvPr/>
        </p:nvSpPr>
        <p:spPr>
          <a:xfrm>
            <a:off x="609600" y="1524001"/>
            <a:ext cx="108712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609600" y="1447800"/>
            <a:ext cx="10464800" cy="369332"/>
          </a:xfrm>
          <a:prstGeom prst="rect">
            <a:avLst/>
          </a:prstGeom>
          <a:noFill/>
        </p:spPr>
        <p:txBody>
          <a:bodyPr wrap="square" rtlCol="0">
            <a:spAutoFit/>
          </a:bodyPr>
          <a:lstStyle/>
          <a:p>
            <a:endParaRPr lang="en-US" dirty="0"/>
          </a:p>
        </p:txBody>
      </p:sp>
      <p:sp>
        <p:nvSpPr>
          <p:cNvPr id="10" name="TextBox 9"/>
          <p:cNvSpPr txBox="1"/>
          <p:nvPr/>
        </p:nvSpPr>
        <p:spPr>
          <a:xfrm>
            <a:off x="406400" y="1371601"/>
            <a:ext cx="11277600" cy="3785652"/>
          </a:xfrm>
          <a:prstGeom prst="rect">
            <a:avLst/>
          </a:prstGeom>
          <a:noFill/>
        </p:spPr>
        <p:txBody>
          <a:bodyPr wrap="square" rtlCol="0">
            <a:spAutoFit/>
          </a:bodyPr>
          <a:lstStyle/>
          <a:p>
            <a:r>
              <a:rPr lang="en-US" sz="2400" dirty="0" smtClean="0">
                <a:latin typeface="Arial Black" pitchFamily="34" charset="0"/>
              </a:rPr>
              <a:t>Separation of Powers: Protected the </a:t>
            </a:r>
            <a:r>
              <a:rPr lang="en-US" sz="2400" dirty="0" smtClean="0">
                <a:solidFill>
                  <a:srgbClr val="FF0000"/>
                </a:solidFill>
                <a:latin typeface="Arial Black" pitchFamily="34" charset="0"/>
              </a:rPr>
              <a:t>rights of the states</a:t>
            </a:r>
            <a:r>
              <a:rPr lang="en-US" sz="2400" dirty="0" smtClean="0">
                <a:latin typeface="Arial Black" pitchFamily="34" charset="0"/>
              </a:rPr>
              <a:t>, while giving some exclusive powers to the national government; specifically by </a:t>
            </a:r>
            <a:r>
              <a:rPr lang="en-US" sz="2400" dirty="0" smtClean="0">
                <a:solidFill>
                  <a:srgbClr val="FF0000"/>
                </a:solidFill>
                <a:latin typeface="Arial Black" pitchFamily="34" charset="0"/>
              </a:rPr>
              <a:t>creating three branches of government</a:t>
            </a:r>
          </a:p>
          <a:p>
            <a:endParaRPr lang="en-US" sz="2400" dirty="0" smtClean="0">
              <a:solidFill>
                <a:srgbClr val="FF0000"/>
              </a:solidFill>
              <a:latin typeface="Arial Black" pitchFamily="34" charset="0"/>
            </a:endParaRPr>
          </a:p>
          <a:p>
            <a:r>
              <a:rPr lang="en-US" sz="2400" dirty="0" smtClean="0">
                <a:latin typeface="Arial Black" pitchFamily="34" charset="0"/>
              </a:rPr>
              <a:t>Checks and Balances: </a:t>
            </a:r>
            <a:r>
              <a:rPr lang="en-US" sz="2400" dirty="0" smtClean="0">
                <a:solidFill>
                  <a:srgbClr val="FF0000"/>
                </a:solidFill>
                <a:latin typeface="Arial Black" pitchFamily="34" charset="0"/>
              </a:rPr>
              <a:t>Prevented any one branch </a:t>
            </a:r>
            <a:r>
              <a:rPr lang="en-US" sz="2400" dirty="0" smtClean="0">
                <a:latin typeface="Arial Black" pitchFamily="34" charset="0"/>
              </a:rPr>
              <a:t>from becoming too powerful</a:t>
            </a:r>
          </a:p>
          <a:p>
            <a:r>
              <a:rPr lang="en-US" sz="2400" dirty="0" smtClean="0">
                <a:solidFill>
                  <a:srgbClr val="FF0000"/>
                </a:solidFill>
                <a:latin typeface="Arial Black" pitchFamily="34" charset="0"/>
              </a:rPr>
              <a:t>	Examples:</a:t>
            </a:r>
          </a:p>
          <a:p>
            <a:pPr lvl="2">
              <a:buFont typeface="Arial" pitchFamily="34" charset="0"/>
              <a:buChar char="•"/>
            </a:pPr>
            <a:r>
              <a:rPr lang="en-US" sz="2400" dirty="0" smtClean="0">
                <a:latin typeface="Arial Black" pitchFamily="34" charset="0"/>
              </a:rPr>
              <a:t> Congress can </a:t>
            </a:r>
            <a:r>
              <a:rPr lang="en-US" sz="2400" dirty="0" smtClean="0">
                <a:solidFill>
                  <a:srgbClr val="FF0000"/>
                </a:solidFill>
                <a:latin typeface="Arial Black" pitchFamily="34" charset="0"/>
              </a:rPr>
              <a:t>impeach and remove president</a:t>
            </a:r>
          </a:p>
          <a:p>
            <a:pPr lvl="2">
              <a:buFont typeface="Arial" pitchFamily="34" charset="0"/>
              <a:buChar char="•"/>
            </a:pPr>
            <a:r>
              <a:rPr lang="en-US" sz="2400" dirty="0" smtClean="0">
                <a:latin typeface="Arial Black" pitchFamily="34" charset="0"/>
              </a:rPr>
              <a:t> </a:t>
            </a:r>
            <a:r>
              <a:rPr lang="en-US" sz="2400" dirty="0" smtClean="0">
                <a:solidFill>
                  <a:srgbClr val="FF0000"/>
                </a:solidFill>
                <a:latin typeface="Arial Black" pitchFamily="34" charset="0"/>
              </a:rPr>
              <a:t>President</a:t>
            </a:r>
            <a:r>
              <a:rPr lang="en-US" sz="2400" dirty="0" smtClean="0">
                <a:latin typeface="Arial Black" pitchFamily="34" charset="0"/>
              </a:rPr>
              <a:t> appoints federal judges</a:t>
            </a:r>
          </a:p>
          <a:p>
            <a:pPr lvl="2">
              <a:buFont typeface="Arial" pitchFamily="34" charset="0"/>
              <a:buChar char="•"/>
            </a:pPr>
            <a:r>
              <a:rPr lang="en-US" sz="2400" dirty="0" smtClean="0">
                <a:latin typeface="Arial Black" pitchFamily="34" charset="0"/>
              </a:rPr>
              <a:t> Judiciary can </a:t>
            </a:r>
            <a:r>
              <a:rPr lang="en-US" sz="2400" dirty="0" smtClean="0">
                <a:solidFill>
                  <a:srgbClr val="FF0000"/>
                </a:solidFill>
                <a:latin typeface="Arial Black" pitchFamily="34" charset="0"/>
              </a:rPr>
              <a:t>declare acts of Congress unconstitutional </a:t>
            </a:r>
            <a:endParaRPr lang="en-US" sz="2400" dirty="0">
              <a:solidFill>
                <a:srgbClr val="FF0000"/>
              </a:solidFill>
              <a:latin typeface="Arial Black" pitchFamily="34" charset="0"/>
            </a:endParaRPr>
          </a:p>
        </p:txBody>
      </p:sp>
      <p:pic>
        <p:nvPicPr>
          <p:cNvPr id="11" name="Picture 4" descr="Image result for green check mark"/>
          <p:cNvPicPr>
            <a:picLocks noChangeAspect="1" noChangeArrowheads="1"/>
          </p:cNvPicPr>
          <p:nvPr/>
        </p:nvPicPr>
        <p:blipFill>
          <a:blip r:embed="rId3" cstate="print"/>
          <a:srcRect/>
          <a:stretch>
            <a:fillRect/>
          </a:stretch>
        </p:blipFill>
        <p:spPr bwMode="auto">
          <a:xfrm>
            <a:off x="10891371" y="161365"/>
            <a:ext cx="1093694" cy="1093694"/>
          </a:xfrm>
          <a:prstGeom prst="rect">
            <a:avLst/>
          </a:prstGeom>
          <a:noFill/>
        </p:spPr>
      </p:pic>
    </p:spTree>
    <p:extLst>
      <p:ext uri="{BB962C8B-B14F-4D97-AF65-F5344CB8AC3E}">
        <p14:creationId xmlns:p14="http://schemas.microsoft.com/office/powerpoint/2010/main" val="31016346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02118"/>
            <a:ext cx="11277600" cy="1143000"/>
          </a:xfrm>
        </p:spPr>
        <p:txBody>
          <a:bodyPr>
            <a:noAutofit/>
          </a:bodyPr>
          <a:lstStyle/>
          <a:p>
            <a:pPr algn="ctr"/>
            <a:r>
              <a:rPr lang="en-US" sz="4000" dirty="0" smtClean="0">
                <a:latin typeface="Arial Black" pitchFamily="34" charset="0"/>
              </a:rPr>
              <a:t>Constitutional Convention</a:t>
            </a:r>
            <a:endParaRPr lang="en-US" sz="4000" dirty="0">
              <a:latin typeface="Arial Black" pitchFamily="34" charset="0"/>
            </a:endParaRPr>
          </a:p>
        </p:txBody>
      </p:sp>
      <p:sp>
        <p:nvSpPr>
          <p:cNvPr id="5" name="TextBox 4"/>
          <p:cNvSpPr txBox="1"/>
          <p:nvPr/>
        </p:nvSpPr>
        <p:spPr>
          <a:xfrm>
            <a:off x="609600" y="1524001"/>
            <a:ext cx="108712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609600" y="1447800"/>
            <a:ext cx="10464800" cy="369332"/>
          </a:xfrm>
          <a:prstGeom prst="rect">
            <a:avLst/>
          </a:prstGeom>
          <a:noFill/>
        </p:spPr>
        <p:txBody>
          <a:bodyPr wrap="square" rtlCol="0">
            <a:spAutoFit/>
          </a:bodyPr>
          <a:lstStyle/>
          <a:p>
            <a:endParaRPr lang="en-US" dirty="0"/>
          </a:p>
        </p:txBody>
      </p:sp>
      <p:sp>
        <p:nvSpPr>
          <p:cNvPr id="10" name="TextBox 9"/>
          <p:cNvSpPr txBox="1"/>
          <p:nvPr/>
        </p:nvSpPr>
        <p:spPr>
          <a:xfrm>
            <a:off x="672860" y="1173192"/>
            <a:ext cx="8859329" cy="3785652"/>
          </a:xfrm>
          <a:prstGeom prst="rect">
            <a:avLst/>
          </a:prstGeom>
          <a:noFill/>
        </p:spPr>
        <p:txBody>
          <a:bodyPr wrap="square" rtlCol="0">
            <a:spAutoFit/>
          </a:bodyPr>
          <a:lstStyle/>
          <a:p>
            <a:r>
              <a:rPr lang="en-US" sz="2400" dirty="0" smtClean="0">
                <a:latin typeface="Arial Black" pitchFamily="34" charset="0"/>
              </a:rPr>
              <a:t>With the efforts of the Anti-federalists, the call for a “Bill of Rights”:</a:t>
            </a:r>
          </a:p>
          <a:p>
            <a:pPr lvl="1">
              <a:buFont typeface="Arial" pitchFamily="34" charset="0"/>
              <a:buChar char="•"/>
            </a:pPr>
            <a:r>
              <a:rPr lang="en-US" sz="2400" dirty="0" smtClean="0">
                <a:latin typeface="Arial Black" pitchFamily="34" charset="0"/>
              </a:rPr>
              <a:t> </a:t>
            </a:r>
            <a:r>
              <a:rPr lang="en-US" sz="2400" dirty="0" smtClean="0">
                <a:solidFill>
                  <a:srgbClr val="FF0000"/>
                </a:solidFill>
                <a:latin typeface="Arial Black" pitchFamily="34" charset="0"/>
              </a:rPr>
              <a:t>outweighed assurances </a:t>
            </a:r>
            <a:r>
              <a:rPr lang="en-US" sz="2400" dirty="0" smtClean="0">
                <a:latin typeface="Arial Black" pitchFamily="34" charset="0"/>
              </a:rPr>
              <a:t>from the Federalists that the </a:t>
            </a:r>
            <a:r>
              <a:rPr lang="en-US" sz="2400" dirty="0" smtClean="0">
                <a:solidFill>
                  <a:srgbClr val="FF0000"/>
                </a:solidFill>
                <a:latin typeface="Arial Black" pitchFamily="34" charset="0"/>
              </a:rPr>
              <a:t>National Government </a:t>
            </a:r>
            <a:r>
              <a:rPr lang="en-US" sz="2400" dirty="0" smtClean="0">
                <a:latin typeface="Arial Black" pitchFamily="34" charset="0"/>
              </a:rPr>
              <a:t>protected the </a:t>
            </a:r>
            <a:r>
              <a:rPr lang="en-US" sz="2400" dirty="0" smtClean="0">
                <a:solidFill>
                  <a:srgbClr val="FF0000"/>
                </a:solidFill>
                <a:latin typeface="Arial Black" pitchFamily="34" charset="0"/>
              </a:rPr>
              <a:t>rights of the states</a:t>
            </a:r>
          </a:p>
          <a:p>
            <a:pPr lvl="1">
              <a:buFont typeface="Arial" pitchFamily="34" charset="0"/>
              <a:buChar char="•"/>
            </a:pPr>
            <a:r>
              <a:rPr lang="en-US" sz="2400" dirty="0" smtClean="0">
                <a:latin typeface="Arial Black" pitchFamily="34" charset="0"/>
              </a:rPr>
              <a:t> the election of trustworthy leaders would </a:t>
            </a:r>
            <a:r>
              <a:rPr lang="en-US" sz="2400" dirty="0" smtClean="0">
                <a:solidFill>
                  <a:srgbClr val="FF0000"/>
                </a:solidFill>
                <a:latin typeface="Arial Black" pitchFamily="34" charset="0"/>
              </a:rPr>
              <a:t>protect the people’s rights  </a:t>
            </a:r>
          </a:p>
          <a:p>
            <a:pPr lvl="1">
              <a:buFont typeface="Arial" pitchFamily="34" charset="0"/>
              <a:buChar char="•"/>
            </a:pPr>
            <a:endParaRPr lang="en-US" sz="2400" dirty="0">
              <a:solidFill>
                <a:srgbClr val="FF0000"/>
              </a:solidFill>
              <a:latin typeface="Arial Black" pitchFamily="34" charset="0"/>
            </a:endParaRPr>
          </a:p>
          <a:p>
            <a:pPr lvl="1">
              <a:buFont typeface="Arial" pitchFamily="34" charset="0"/>
              <a:buChar char="•"/>
            </a:pPr>
            <a:endParaRPr lang="en-US" sz="2400" dirty="0" smtClean="0">
              <a:solidFill>
                <a:srgbClr val="FF0000"/>
              </a:solidFill>
              <a:latin typeface="Arial Black" pitchFamily="34" charset="0"/>
            </a:endParaRPr>
          </a:p>
          <a:p>
            <a:pPr lvl="1">
              <a:buFont typeface="Arial" pitchFamily="34" charset="0"/>
              <a:buChar char="•"/>
            </a:pPr>
            <a:endParaRPr lang="en-US" sz="2400" dirty="0">
              <a:solidFill>
                <a:srgbClr val="FF0000"/>
              </a:solidFill>
              <a:latin typeface="Arial Black" pitchFamily="34" charset="0"/>
            </a:endParaRPr>
          </a:p>
        </p:txBody>
      </p:sp>
      <p:pic>
        <p:nvPicPr>
          <p:cNvPr id="11" name="Picture 4" descr="Image result for green check mark"/>
          <p:cNvPicPr>
            <a:picLocks noChangeAspect="1" noChangeArrowheads="1"/>
          </p:cNvPicPr>
          <p:nvPr/>
        </p:nvPicPr>
        <p:blipFill>
          <a:blip r:embed="rId3" cstate="print"/>
          <a:srcRect/>
          <a:stretch>
            <a:fillRect/>
          </a:stretch>
        </p:blipFill>
        <p:spPr bwMode="auto">
          <a:xfrm>
            <a:off x="10891371" y="161365"/>
            <a:ext cx="1093694" cy="1093694"/>
          </a:xfrm>
          <a:prstGeom prst="rect">
            <a:avLst/>
          </a:prstGeom>
          <a:noFill/>
        </p:spPr>
      </p:pic>
    </p:spTree>
    <p:extLst>
      <p:ext uri="{BB962C8B-B14F-4D97-AF65-F5344CB8AC3E}">
        <p14:creationId xmlns:p14="http://schemas.microsoft.com/office/powerpoint/2010/main" val="31204329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35272"/>
            <a:ext cx="8458200" cy="1143000"/>
          </a:xfrm>
        </p:spPr>
        <p:txBody>
          <a:bodyPr>
            <a:noAutofit/>
          </a:bodyPr>
          <a:lstStyle/>
          <a:p>
            <a:pPr algn="ctr"/>
            <a:r>
              <a:rPr lang="en-US" dirty="0" smtClean="0">
                <a:latin typeface="Arial Black" pitchFamily="34" charset="0"/>
              </a:rPr>
              <a:t>Constitutional Convention</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2" name="TextBox 1"/>
          <p:cNvSpPr txBox="1"/>
          <p:nvPr/>
        </p:nvSpPr>
        <p:spPr>
          <a:xfrm>
            <a:off x="63061" y="2157245"/>
            <a:ext cx="2601312" cy="1323439"/>
          </a:xfrm>
          <a:prstGeom prst="rect">
            <a:avLst/>
          </a:prstGeom>
          <a:noFill/>
        </p:spPr>
        <p:txBody>
          <a:bodyPr wrap="square" rtlCol="0">
            <a:spAutoFit/>
          </a:bodyPr>
          <a:lstStyle/>
          <a:p>
            <a:r>
              <a:rPr lang="en-US" sz="2000" dirty="0" smtClean="0">
                <a:latin typeface="Arial Black" panose="020B0A04020102020204" pitchFamily="34" charset="0"/>
              </a:rPr>
              <a:t>Wanted the Executive Branch to be</a:t>
            </a:r>
          </a:p>
          <a:p>
            <a:r>
              <a:rPr lang="en-US" sz="2000" dirty="0" smtClean="0">
                <a:latin typeface="Arial Black" panose="020B0A04020102020204" pitchFamily="34" charset="0"/>
              </a:rPr>
              <a:t>“By Committee”</a:t>
            </a:r>
            <a:endParaRPr lang="en-US" sz="2000" dirty="0">
              <a:latin typeface="Arial Black" panose="020B0A04020102020204" pitchFamily="34" charset="0"/>
            </a:endParaRPr>
          </a:p>
        </p:txBody>
      </p:sp>
      <p:pic>
        <p:nvPicPr>
          <p:cNvPr id="6" name="Picture 5"/>
          <p:cNvPicPr>
            <a:picLocks noChangeAspect="1"/>
          </p:cNvPicPr>
          <p:nvPr/>
        </p:nvPicPr>
        <p:blipFill>
          <a:blip r:embed="rId2" cstate="print"/>
          <a:stretch>
            <a:fillRect/>
          </a:stretch>
        </p:blipFill>
        <p:spPr>
          <a:xfrm>
            <a:off x="2559245" y="730989"/>
            <a:ext cx="6492803" cy="6127011"/>
          </a:xfrm>
          <a:prstGeom prst="rect">
            <a:avLst/>
          </a:prstGeom>
        </p:spPr>
      </p:pic>
      <p:sp>
        <p:nvSpPr>
          <p:cNvPr id="8" name="TextBox 7"/>
          <p:cNvSpPr txBox="1"/>
          <p:nvPr/>
        </p:nvSpPr>
        <p:spPr>
          <a:xfrm>
            <a:off x="9304301" y="2032964"/>
            <a:ext cx="2645961" cy="1323439"/>
          </a:xfrm>
          <a:prstGeom prst="rect">
            <a:avLst/>
          </a:prstGeom>
          <a:noFill/>
        </p:spPr>
        <p:txBody>
          <a:bodyPr wrap="square" rtlCol="0">
            <a:spAutoFit/>
          </a:bodyPr>
          <a:lstStyle/>
          <a:p>
            <a:r>
              <a:rPr lang="en-US" sz="2000" dirty="0" smtClean="0">
                <a:latin typeface="Arial Black" panose="020B0A04020102020204" pitchFamily="34" charset="0"/>
              </a:rPr>
              <a:t>Wanted the Executive Branch to be led by one person</a:t>
            </a:r>
            <a:endParaRPr lang="en-US" sz="2000" dirty="0">
              <a:latin typeface="Arial Black" panose="020B0A04020102020204" pitchFamily="34" charset="0"/>
            </a:endParaRPr>
          </a:p>
        </p:txBody>
      </p:sp>
      <p:pic>
        <p:nvPicPr>
          <p:cNvPr id="11" name="Picture 4" descr="Image result for green check mark"/>
          <p:cNvPicPr>
            <a:picLocks noChangeAspect="1" noChangeArrowheads="1"/>
          </p:cNvPicPr>
          <p:nvPr/>
        </p:nvPicPr>
        <p:blipFill>
          <a:blip r:embed="rId3" cstate="print"/>
          <a:srcRect/>
          <a:stretch>
            <a:fillRect/>
          </a:stretch>
        </p:blipFill>
        <p:spPr bwMode="auto">
          <a:xfrm>
            <a:off x="10891371" y="161365"/>
            <a:ext cx="1093694" cy="1093694"/>
          </a:xfrm>
          <a:prstGeom prst="rect">
            <a:avLst/>
          </a:prstGeom>
          <a:noFill/>
        </p:spPr>
      </p:pic>
    </p:spTree>
    <p:extLst>
      <p:ext uri="{BB962C8B-B14F-4D97-AF65-F5344CB8AC3E}">
        <p14:creationId xmlns:p14="http://schemas.microsoft.com/office/powerpoint/2010/main" val="14805856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35270"/>
            <a:ext cx="8458200" cy="1143000"/>
          </a:xfrm>
        </p:spPr>
        <p:txBody>
          <a:bodyPr>
            <a:noAutofit/>
          </a:bodyPr>
          <a:lstStyle/>
          <a:p>
            <a:r>
              <a:rPr lang="en-US" dirty="0">
                <a:latin typeface="Arial Black" pitchFamily="34" charset="0"/>
              </a:rPr>
              <a:t>Constitutional Convention</a:t>
            </a: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7346" name="Picture 2" descr="http://www.regentsprep.org/regents/ushisgov/themes/government/three_fifths_comp2.gif"/>
          <p:cNvPicPr>
            <a:picLocks noChangeAspect="1" noChangeArrowheads="1"/>
          </p:cNvPicPr>
          <p:nvPr/>
        </p:nvPicPr>
        <p:blipFill>
          <a:blip r:embed="rId3" cstate="print"/>
          <a:srcRect/>
          <a:stretch>
            <a:fillRect/>
          </a:stretch>
        </p:blipFill>
        <p:spPr bwMode="auto">
          <a:xfrm>
            <a:off x="3124200" y="693683"/>
            <a:ext cx="6260966" cy="5905237"/>
          </a:xfrm>
          <a:prstGeom prst="rect">
            <a:avLst/>
          </a:prstGeom>
          <a:noFill/>
        </p:spPr>
      </p:pic>
      <p:sp>
        <p:nvSpPr>
          <p:cNvPr id="10" name="TextBox 9"/>
          <p:cNvSpPr txBox="1"/>
          <p:nvPr/>
        </p:nvSpPr>
        <p:spPr>
          <a:xfrm>
            <a:off x="1905000" y="4690408"/>
            <a:ext cx="2362200" cy="1938992"/>
          </a:xfrm>
          <a:prstGeom prst="rect">
            <a:avLst/>
          </a:prstGeom>
          <a:noFill/>
        </p:spPr>
        <p:txBody>
          <a:bodyPr wrap="square" rtlCol="0">
            <a:spAutoFit/>
          </a:bodyPr>
          <a:lstStyle/>
          <a:p>
            <a:r>
              <a:rPr lang="en-US" sz="2400" dirty="0">
                <a:latin typeface="Arial Rounded MT Bold" pitchFamily="34" charset="0"/>
              </a:rPr>
              <a:t>Remained a law until 1865, when the 13</a:t>
            </a:r>
            <a:r>
              <a:rPr lang="en-US" sz="2400" baseline="30000" dirty="0">
                <a:latin typeface="Arial Rounded MT Bold" pitchFamily="34" charset="0"/>
              </a:rPr>
              <a:t>th</a:t>
            </a:r>
            <a:r>
              <a:rPr lang="en-US" sz="2400" dirty="0">
                <a:latin typeface="Arial Rounded MT Bold" pitchFamily="34" charset="0"/>
              </a:rPr>
              <a:t> Amendment was passed.</a:t>
            </a:r>
          </a:p>
        </p:txBody>
      </p:sp>
      <p:sp>
        <p:nvSpPr>
          <p:cNvPr id="2" name="TextBox 1"/>
          <p:cNvSpPr txBox="1"/>
          <p:nvPr/>
        </p:nvSpPr>
        <p:spPr>
          <a:xfrm>
            <a:off x="9159758" y="3783728"/>
            <a:ext cx="2459421" cy="2862322"/>
          </a:xfrm>
          <a:prstGeom prst="rect">
            <a:avLst/>
          </a:prstGeom>
          <a:noFill/>
        </p:spPr>
        <p:txBody>
          <a:bodyPr wrap="square" rtlCol="0">
            <a:spAutoFit/>
          </a:bodyPr>
          <a:lstStyle/>
          <a:p>
            <a:r>
              <a:rPr lang="en-US" sz="2000" dirty="0" smtClean="0">
                <a:latin typeface="Arial Black" panose="020B0A04020102020204" pitchFamily="34" charset="0"/>
              </a:rPr>
              <a:t>James Madison believed that allowing slavery to continue was a mistake and would cause greater problems in the future</a:t>
            </a:r>
            <a:endParaRPr lang="en-US" sz="2000" dirty="0">
              <a:latin typeface="Arial Black" panose="020B0A04020102020204" pitchFamily="34" charset="0"/>
            </a:endParaRPr>
          </a:p>
        </p:txBody>
      </p:sp>
    </p:spTree>
    <p:extLst>
      <p:ext uri="{BB962C8B-B14F-4D97-AF65-F5344CB8AC3E}">
        <p14:creationId xmlns:p14="http://schemas.microsoft.com/office/powerpoint/2010/main" val="121503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524000" y="-393700"/>
            <a:ext cx="9144000" cy="1143000"/>
          </a:xfrm>
          <a:prstGeom prst="rect">
            <a:avLst/>
          </a:prstGeom>
          <a:noFill/>
          <a:ln>
            <a:noFill/>
          </a:ln>
        </p:spPr>
        <p:txBody>
          <a:bodyPr vert="horz" lIns="91425" tIns="45700" rIns="91425" bIns="45700" rtlCol="0" anchor="b" anchorCtr="0">
            <a:noAutofit/>
          </a:bodyPr>
          <a:lstStyle/>
          <a:p>
            <a:pPr algn="ctr">
              <a:spcBef>
                <a:spcPts val="0"/>
              </a:spcBef>
              <a:buClr>
                <a:srgbClr val="F9F9F9"/>
              </a:buClr>
              <a:buSzPct val="25000"/>
            </a:pPr>
            <a:r>
              <a:rPr lang="en-US" b="1" dirty="0" smtClean="0">
                <a:latin typeface="Arial Black" panose="020B0A04020102020204" pitchFamily="34" charset="0"/>
                <a:ea typeface="Merriweather"/>
                <a:cs typeface="Merriweather"/>
                <a:sym typeface="Merriweather"/>
              </a:rPr>
              <a:t>Midterm Review</a:t>
            </a:r>
            <a:endParaRPr lang="en-US" b="1" dirty="0">
              <a:latin typeface="Arial Black" panose="020B0A04020102020204" pitchFamily="34" charset="0"/>
              <a:ea typeface="Merriweather"/>
              <a:cs typeface="Merriweather"/>
              <a:sym typeface="Merriweather"/>
            </a:endParaRPr>
          </a:p>
        </p:txBody>
      </p:sp>
      <p:sp>
        <p:nvSpPr>
          <p:cNvPr id="187" name="Shape 187"/>
          <p:cNvSpPr txBox="1">
            <a:spLocks noGrp="1"/>
          </p:cNvSpPr>
          <p:nvPr>
            <p:ph type="body" idx="1"/>
          </p:nvPr>
        </p:nvSpPr>
        <p:spPr>
          <a:xfrm>
            <a:off x="304800" y="1600200"/>
            <a:ext cx="11798300" cy="5080000"/>
          </a:xfrm>
          <a:prstGeom prst="rect">
            <a:avLst/>
          </a:prstGeom>
          <a:noFill/>
          <a:ln>
            <a:noFill/>
          </a:ln>
        </p:spPr>
        <p:txBody>
          <a:bodyPr vert="horz" lIns="91425" tIns="45700" rIns="91425" bIns="45700" rtlCol="0" anchor="t" anchorCtr="0">
            <a:noAutofit/>
          </a:bodyPr>
          <a:lstStyle/>
          <a:p>
            <a:pPr marL="274320" indent="-274320">
              <a:spcBef>
                <a:spcPts val="0"/>
              </a:spcBef>
              <a:buClr>
                <a:schemeClr val="accent2"/>
              </a:buClr>
              <a:buSzPct val="85000"/>
              <a:buFont typeface="Noto Symbol"/>
              <a:buChar char="●"/>
            </a:pPr>
            <a:r>
              <a:rPr lang="en-US" sz="2400" b="1" u="sng" dirty="0">
                <a:solidFill>
                  <a:srgbClr val="FF0000"/>
                </a:solidFill>
                <a:latin typeface="Arial Black" panose="020B0A04020102020204" pitchFamily="34" charset="0"/>
                <a:ea typeface="Merriweather"/>
                <a:cs typeface="Merriweather"/>
                <a:sym typeface="Merriweather"/>
                <a:hlinkClick r:id="rId3"/>
              </a:rPr>
              <a:t>Jamestown Colony, Virginia 1607</a:t>
            </a:r>
            <a:endParaRPr lang="en-US" sz="2400" b="1" u="sng" dirty="0">
              <a:solidFill>
                <a:srgbClr val="FF0000"/>
              </a:solidFill>
              <a:latin typeface="Arial Black" panose="020B0A04020102020204" pitchFamily="34" charset="0"/>
              <a:ea typeface="Merriweather"/>
              <a:cs typeface="Merriweather"/>
              <a:sym typeface="Merriweather"/>
            </a:endParaRPr>
          </a:p>
          <a:p>
            <a:pPr marL="640080" lvl="1" indent="-284480">
              <a:spcBef>
                <a:spcPts val="300"/>
              </a:spcBef>
              <a:buClr>
                <a:srgbClr val="D6903E"/>
              </a:buClr>
              <a:buSzPct val="85000"/>
              <a:buFont typeface="Noto Symbol"/>
              <a:buChar char="●"/>
            </a:pPr>
            <a:r>
              <a:rPr lang="en-US" dirty="0">
                <a:solidFill>
                  <a:srgbClr val="FF0000"/>
                </a:solidFill>
                <a:latin typeface="Arial Black" panose="020B0A04020102020204" pitchFamily="34" charset="0"/>
                <a:ea typeface="Merriweather"/>
                <a:cs typeface="Merriweather"/>
                <a:sym typeface="Merriweather"/>
              </a:rPr>
              <a:t>1</a:t>
            </a:r>
            <a:r>
              <a:rPr lang="en-US" baseline="30000" dirty="0">
                <a:solidFill>
                  <a:srgbClr val="FF0000"/>
                </a:solidFill>
                <a:latin typeface="Arial Black" panose="020B0A04020102020204" pitchFamily="34" charset="0"/>
                <a:ea typeface="Merriweather"/>
                <a:cs typeface="Merriweather"/>
                <a:sym typeface="Merriweather"/>
              </a:rPr>
              <a:t>st</a:t>
            </a:r>
            <a:r>
              <a:rPr lang="en-US" dirty="0">
                <a:solidFill>
                  <a:srgbClr val="FF0000"/>
                </a:solidFill>
                <a:latin typeface="Arial Black" panose="020B0A04020102020204" pitchFamily="34" charset="0"/>
                <a:ea typeface="Merriweather"/>
                <a:cs typeface="Merriweather"/>
                <a:sym typeface="Merriweather"/>
              </a:rPr>
              <a:t> permanent British settlement in North America</a:t>
            </a:r>
          </a:p>
          <a:p>
            <a:pPr marL="640080" lvl="1" indent="-284480">
              <a:spcBef>
                <a:spcPts val="300"/>
              </a:spcBef>
              <a:buClr>
                <a:srgbClr val="D6903E"/>
              </a:buClr>
              <a:buSzPct val="85000"/>
              <a:buFont typeface="Noto Symbol"/>
              <a:buChar char="●"/>
            </a:pPr>
            <a:r>
              <a:rPr lang="en-US" dirty="0">
                <a:solidFill>
                  <a:srgbClr val="FF0000"/>
                </a:solidFill>
                <a:latin typeface="Arial Black" panose="020B0A04020102020204" pitchFamily="34" charset="0"/>
                <a:ea typeface="Merriweather"/>
                <a:cs typeface="Merriweather"/>
                <a:sym typeface="Merriweather"/>
              </a:rPr>
              <a:t>Chartered by King James I </a:t>
            </a:r>
          </a:p>
          <a:p>
            <a:pPr marL="640080" lvl="1" indent="-284480">
              <a:spcBef>
                <a:spcPts val="300"/>
              </a:spcBef>
              <a:buClr>
                <a:srgbClr val="D6903E"/>
              </a:buClr>
              <a:buSzPct val="85000"/>
              <a:buFont typeface="Noto Symbol"/>
              <a:buChar char="●"/>
            </a:pPr>
            <a:r>
              <a:rPr lang="en-US" dirty="0">
                <a:latin typeface="Arial Black" panose="020B0A04020102020204" pitchFamily="34" charset="0"/>
                <a:ea typeface="Merriweather"/>
                <a:cs typeface="Merriweather"/>
                <a:sym typeface="Merriweather"/>
              </a:rPr>
              <a:t>Funded by the </a:t>
            </a:r>
            <a:r>
              <a:rPr lang="en-US" dirty="0">
                <a:solidFill>
                  <a:srgbClr val="FF0000"/>
                </a:solidFill>
                <a:latin typeface="Arial Black" panose="020B0A04020102020204" pitchFamily="34" charset="0"/>
                <a:ea typeface="Merriweather"/>
                <a:cs typeface="Merriweather"/>
                <a:sym typeface="Merriweather"/>
              </a:rPr>
              <a:t>Virginia Company </a:t>
            </a:r>
            <a:r>
              <a:rPr lang="en-US" dirty="0">
                <a:latin typeface="Arial Black" panose="020B0A04020102020204" pitchFamily="34" charset="0"/>
                <a:ea typeface="Merriweather"/>
                <a:cs typeface="Merriweather"/>
                <a:sym typeface="Merriweather"/>
              </a:rPr>
              <a:t>(Joint Stock Company)</a:t>
            </a:r>
          </a:p>
          <a:p>
            <a:pPr marL="640080" lvl="1" indent="-284480">
              <a:spcBef>
                <a:spcPts val="300"/>
              </a:spcBef>
              <a:buClr>
                <a:srgbClr val="D6903E"/>
              </a:buClr>
              <a:buSzPct val="85000"/>
              <a:buFont typeface="Noto Symbol"/>
              <a:buChar char="●"/>
            </a:pPr>
            <a:r>
              <a:rPr lang="en-US" dirty="0">
                <a:latin typeface="Arial Black" panose="020B0A04020102020204" pitchFamily="34" charset="0"/>
                <a:ea typeface="Merriweather"/>
                <a:cs typeface="Merriweather"/>
                <a:sym typeface="Merriweather"/>
              </a:rPr>
              <a:t>Purpose of the </a:t>
            </a:r>
            <a:r>
              <a:rPr lang="en-US" dirty="0" smtClean="0">
                <a:latin typeface="Arial Black" panose="020B0A04020102020204" pitchFamily="34" charset="0"/>
                <a:ea typeface="Merriweather"/>
                <a:cs typeface="Merriweather"/>
                <a:sym typeface="Merriweather"/>
              </a:rPr>
              <a:t>Colony: </a:t>
            </a:r>
            <a:r>
              <a:rPr lang="en-US" b="1" dirty="0" smtClean="0">
                <a:latin typeface="Arial Black" panose="020B0A04020102020204" pitchFamily="34" charset="0"/>
                <a:ea typeface="Merriweather"/>
                <a:cs typeface="Merriweather"/>
                <a:sym typeface="Merriweather"/>
              </a:rPr>
              <a:t>Make </a:t>
            </a:r>
            <a:r>
              <a:rPr lang="en-US" b="1" dirty="0">
                <a:latin typeface="Arial Black" panose="020B0A04020102020204" pitchFamily="34" charset="0"/>
                <a:ea typeface="Merriweather"/>
                <a:cs typeface="Merriweather"/>
                <a:sym typeface="Merriweather"/>
              </a:rPr>
              <a:t>Profits!!!! (</a:t>
            </a:r>
            <a:r>
              <a:rPr lang="en-US" b="1" dirty="0">
                <a:solidFill>
                  <a:srgbClr val="FF0000"/>
                </a:solidFill>
                <a:latin typeface="Arial Black" panose="020B0A04020102020204" pitchFamily="34" charset="0"/>
                <a:ea typeface="Merriweather"/>
                <a:cs typeface="Merriweather"/>
                <a:sym typeface="Merriweather"/>
              </a:rPr>
              <a:t>expected to find silver, gold</a:t>
            </a:r>
            <a:r>
              <a:rPr lang="en-US" b="1" dirty="0">
                <a:latin typeface="Arial Black" panose="020B0A04020102020204" pitchFamily="34" charset="0"/>
                <a:ea typeface="Merriweather"/>
                <a:cs typeface="Merriweather"/>
                <a:sym typeface="Merriweather"/>
              </a:rPr>
              <a:t>, precious resources</a:t>
            </a:r>
            <a:r>
              <a:rPr lang="en-US" b="1" dirty="0" smtClean="0">
                <a:latin typeface="Arial Black" panose="020B0A04020102020204" pitchFamily="34" charset="0"/>
                <a:ea typeface="Merriweather"/>
                <a:cs typeface="Merriweather"/>
                <a:sym typeface="Merriweather"/>
              </a:rPr>
              <a:t>)</a:t>
            </a:r>
          </a:p>
          <a:p>
            <a:pPr marL="274320" lvl="0" indent="-274320">
              <a:spcBef>
                <a:spcPts val="0"/>
              </a:spcBef>
              <a:buClr>
                <a:schemeClr val="accent2"/>
              </a:buClr>
              <a:buSzPct val="85000"/>
              <a:buFont typeface="Noto Symbol"/>
              <a:buChar char="●"/>
            </a:pPr>
            <a:r>
              <a:rPr lang="en-US" sz="2600" b="1" i="0" u="sng" strike="noStrike" cap="none" baseline="0" dirty="0" smtClean="0">
                <a:solidFill>
                  <a:srgbClr val="C00000"/>
                </a:solidFill>
                <a:latin typeface="Arial Black" pitchFamily="34" charset="0"/>
                <a:ea typeface="Merriweather"/>
                <a:cs typeface="Merriweather"/>
                <a:sym typeface="Merriweather"/>
              </a:rPr>
              <a:t>Plymouth</a:t>
            </a:r>
            <a:r>
              <a:rPr lang="en-US" sz="2600" b="1" i="0" u="sng" strike="noStrike" cap="none" baseline="0" dirty="0" smtClean="0">
                <a:solidFill>
                  <a:schemeClr val="tx1"/>
                </a:solidFill>
                <a:latin typeface="Arial Black" pitchFamily="34" charset="0"/>
                <a:ea typeface="Merriweather"/>
                <a:cs typeface="Merriweather"/>
                <a:sym typeface="Merriweather"/>
              </a:rPr>
              <a:t> </a:t>
            </a:r>
          </a:p>
          <a:p>
            <a:pPr marL="640080" lvl="1" indent="-284480">
              <a:spcBef>
                <a:spcPts val="300"/>
              </a:spcBef>
              <a:buClr>
                <a:srgbClr val="D6903E"/>
              </a:buClr>
              <a:buSzPct val="85000"/>
              <a:buFont typeface="Noto Symbol"/>
              <a:buChar char="●"/>
            </a:pPr>
            <a:r>
              <a:rPr lang="en-US" dirty="0">
                <a:latin typeface="Arial Black" pitchFamily="34" charset="0"/>
                <a:ea typeface="Merriweather"/>
                <a:cs typeface="Merriweather"/>
                <a:sym typeface="Merriweather"/>
              </a:rPr>
              <a:t>Established in </a:t>
            </a:r>
            <a:r>
              <a:rPr lang="en-US" dirty="0" smtClean="0">
                <a:solidFill>
                  <a:srgbClr val="C00000"/>
                </a:solidFill>
                <a:latin typeface="Arial Black" pitchFamily="34" charset="0"/>
                <a:ea typeface="Merriweather"/>
                <a:cs typeface="Merriweather"/>
                <a:sym typeface="Merriweather"/>
              </a:rPr>
              <a:t>1621 </a:t>
            </a:r>
            <a:r>
              <a:rPr lang="en-US" dirty="0" smtClean="0">
                <a:solidFill>
                  <a:srgbClr val="FF0000"/>
                </a:solidFill>
                <a:latin typeface="Arial Black" pitchFamily="34" charset="0"/>
                <a:ea typeface="Merriweather"/>
                <a:cs typeface="Merriweather"/>
                <a:sym typeface="Merriweather"/>
              </a:rPr>
              <a:t>and founded </a:t>
            </a:r>
            <a:r>
              <a:rPr lang="en-US" dirty="0">
                <a:solidFill>
                  <a:srgbClr val="FF0000"/>
                </a:solidFill>
                <a:latin typeface="Arial Black" pitchFamily="34" charset="0"/>
                <a:ea typeface="Merriweather"/>
                <a:cs typeface="Merriweather"/>
                <a:sym typeface="Merriweather"/>
              </a:rPr>
              <a:t>by the Pilgrims </a:t>
            </a:r>
          </a:p>
          <a:p>
            <a:pPr marL="1005839" lvl="2" indent="-231139">
              <a:spcBef>
                <a:spcPts val="300"/>
              </a:spcBef>
              <a:buClr>
                <a:srgbClr val="B27834"/>
              </a:buClr>
              <a:buSzPct val="85000"/>
              <a:buFont typeface="Noto Symbol"/>
              <a:buChar char="●"/>
            </a:pPr>
            <a:r>
              <a:rPr lang="en-US" sz="2400" b="0" i="0" u="none" strike="noStrike" cap="none" baseline="0" dirty="0" smtClean="0">
                <a:solidFill>
                  <a:schemeClr val="tx1"/>
                </a:solidFill>
                <a:latin typeface="Arial Black" pitchFamily="34" charset="0"/>
                <a:ea typeface="Merriweather"/>
                <a:cs typeface="Merriweather"/>
                <a:sym typeface="Merriweather"/>
              </a:rPr>
              <a:t>group of </a:t>
            </a:r>
            <a:r>
              <a:rPr lang="en-US" sz="2400" b="0" i="0" u="none" strike="noStrike" cap="none" baseline="0" dirty="0" smtClean="0">
                <a:solidFill>
                  <a:srgbClr val="C00000"/>
                </a:solidFill>
                <a:latin typeface="Arial Black" pitchFamily="34" charset="0"/>
                <a:ea typeface="Merriweather"/>
                <a:cs typeface="Merriweather"/>
                <a:sym typeface="Merriweather"/>
              </a:rPr>
              <a:t>religious dissenters who were granted a charter to begin a colony </a:t>
            </a:r>
          </a:p>
          <a:p>
            <a:pPr marL="640080" lvl="1" indent="-284480">
              <a:spcBef>
                <a:spcPts val="300"/>
              </a:spcBef>
              <a:buClr>
                <a:srgbClr val="D6903E"/>
              </a:buClr>
              <a:buSzPct val="85000"/>
              <a:buFont typeface="Noto Symbol"/>
              <a:buChar char="●"/>
            </a:pPr>
            <a:r>
              <a:rPr lang="en-US" dirty="0">
                <a:latin typeface="Arial Black" pitchFamily="34" charset="0"/>
                <a:ea typeface="Merriweather"/>
                <a:cs typeface="Merriweather"/>
                <a:sym typeface="Merriweather"/>
              </a:rPr>
              <a:t>Sought </a:t>
            </a:r>
            <a:r>
              <a:rPr lang="en-US" b="1" u="sng" dirty="0">
                <a:solidFill>
                  <a:srgbClr val="C00000"/>
                </a:solidFill>
                <a:latin typeface="Arial Black" pitchFamily="34" charset="0"/>
                <a:ea typeface="Merriweather"/>
                <a:cs typeface="Merriweather"/>
                <a:sym typeface="Merriweather"/>
              </a:rPr>
              <a:t>religious freedom </a:t>
            </a:r>
          </a:p>
          <a:p>
            <a:pPr marL="1280160" lvl="3" indent="-238760">
              <a:spcBef>
                <a:spcPts val="300"/>
              </a:spcBef>
              <a:buClr>
                <a:srgbClr val="D6903E"/>
              </a:buClr>
              <a:buSzPct val="85000"/>
              <a:buFont typeface="Noto Symbol"/>
              <a:buChar char="●"/>
            </a:pPr>
            <a:r>
              <a:rPr lang="en-US" sz="2400" b="0" i="0" u="none" strike="noStrike" cap="none" baseline="0" dirty="0" smtClean="0">
                <a:solidFill>
                  <a:schemeClr val="tx1"/>
                </a:solidFill>
                <a:latin typeface="Arial Black" pitchFamily="34" charset="0"/>
                <a:ea typeface="Merriweather"/>
                <a:cs typeface="Merriweather"/>
                <a:sym typeface="Merriweather"/>
              </a:rPr>
              <a:t>Sought to </a:t>
            </a:r>
            <a:r>
              <a:rPr lang="en-US" sz="2400" b="0" i="0" u="none" strike="noStrike" cap="none" baseline="0" dirty="0" smtClean="0">
                <a:solidFill>
                  <a:srgbClr val="C00000"/>
                </a:solidFill>
                <a:latin typeface="Arial Black" pitchFamily="34" charset="0"/>
                <a:ea typeface="Merriweather"/>
                <a:cs typeface="Merriweather"/>
                <a:sym typeface="Merriweather"/>
              </a:rPr>
              <a:t>permanently relocate</a:t>
            </a:r>
            <a:r>
              <a:rPr lang="en-US" sz="2400" b="0" i="0" u="none" strike="noStrike" cap="none" baseline="0" dirty="0" smtClean="0">
                <a:solidFill>
                  <a:schemeClr val="tx1"/>
                </a:solidFill>
                <a:latin typeface="Arial Black" pitchFamily="34" charset="0"/>
                <a:ea typeface="Merriweather"/>
                <a:cs typeface="Merriweather"/>
                <a:sym typeface="Merriweather"/>
              </a:rPr>
              <a:t>  with family to practice their religion </a:t>
            </a:r>
            <a:r>
              <a:rPr lang="en-US" sz="2400" b="0" i="0" u="none" strike="noStrike" cap="none" baseline="0" dirty="0" smtClean="0">
                <a:solidFill>
                  <a:srgbClr val="C00000"/>
                </a:solidFill>
                <a:latin typeface="Arial Black" pitchFamily="34" charset="0"/>
                <a:ea typeface="Merriweather"/>
                <a:cs typeface="Merriweather"/>
                <a:sym typeface="Merriweather"/>
              </a:rPr>
              <a:t>free from discrimination </a:t>
            </a:r>
          </a:p>
          <a:p>
            <a:pPr marL="182880" indent="-284480">
              <a:spcBef>
                <a:spcPts val="300"/>
              </a:spcBef>
              <a:buClr>
                <a:srgbClr val="D6903E"/>
              </a:buClr>
              <a:buSzPct val="85000"/>
              <a:buFont typeface="Noto Symbol"/>
              <a:buChar char="●"/>
            </a:pPr>
            <a:endParaRPr lang="en-US" b="1" dirty="0">
              <a:latin typeface="Arial Black" panose="020B0A04020102020204" pitchFamily="34" charset="0"/>
              <a:ea typeface="Merriweather"/>
              <a:cs typeface="Merriweather"/>
              <a:sym typeface="Merriweather"/>
            </a:endParaRPr>
          </a:p>
          <a:p>
            <a:pPr marL="1005839" lvl="2" indent="-117792">
              <a:spcBef>
                <a:spcPts val="300"/>
              </a:spcBef>
              <a:buClr>
                <a:srgbClr val="B27834"/>
              </a:buClr>
              <a:buNone/>
            </a:pPr>
            <a:endParaRPr sz="2100" dirty="0">
              <a:solidFill>
                <a:schemeClr val="lt1"/>
              </a:solidFill>
              <a:latin typeface="Merriweather"/>
              <a:ea typeface="Merriweather"/>
              <a:cs typeface="Merriweather"/>
              <a:sym typeface="Merriweather"/>
            </a:endParaRPr>
          </a:p>
          <a:p>
            <a:pPr marL="1005839" lvl="2" indent="-117792">
              <a:spcBef>
                <a:spcPts val="300"/>
              </a:spcBef>
              <a:buClr>
                <a:srgbClr val="B27834"/>
              </a:buClr>
              <a:buNone/>
            </a:pPr>
            <a:endParaRPr sz="2100" b="1" dirty="0">
              <a:solidFill>
                <a:schemeClr val="lt1"/>
              </a:solidFill>
              <a:latin typeface="Merriweather"/>
              <a:ea typeface="Merriweather"/>
              <a:cs typeface="Merriweather"/>
              <a:sym typeface="Merriweather"/>
            </a:endParaRPr>
          </a:p>
        </p:txBody>
      </p:sp>
      <p:pic>
        <p:nvPicPr>
          <p:cNvPr id="2" name="Picture 1"/>
          <p:cNvPicPr>
            <a:picLocks noChangeAspect="1"/>
          </p:cNvPicPr>
          <p:nvPr/>
        </p:nvPicPr>
        <p:blipFill>
          <a:blip r:embed="rId4"/>
          <a:stretch>
            <a:fillRect/>
          </a:stretch>
        </p:blipFill>
        <p:spPr>
          <a:xfrm>
            <a:off x="9372600" y="37323"/>
            <a:ext cx="1127858" cy="1298561"/>
          </a:xfrm>
          <a:prstGeom prst="rect">
            <a:avLst/>
          </a:prstGeom>
        </p:spPr>
      </p:pic>
    </p:spTree>
    <p:extLst>
      <p:ext uri="{BB962C8B-B14F-4D97-AF65-F5344CB8AC3E}">
        <p14:creationId xmlns:p14="http://schemas.microsoft.com/office/powerpoint/2010/main" val="610771067"/>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76200"/>
            <a:ext cx="8458200" cy="1143000"/>
          </a:xfrm>
        </p:spPr>
        <p:txBody>
          <a:bodyPr>
            <a:noAutofit/>
          </a:bodyPr>
          <a:lstStyle/>
          <a:p>
            <a:pPr algn="ctr"/>
            <a:r>
              <a:rPr lang="en-US" sz="3600" dirty="0" smtClean="0">
                <a:latin typeface="Arial Black" pitchFamily="34" charset="0"/>
              </a:rPr>
              <a:t>Warm-Up 5OCT16</a:t>
            </a:r>
            <a:endParaRPr lang="en-US" sz="3600"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762000" y="1143001"/>
            <a:ext cx="10706100" cy="5693866"/>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latin typeface="Arial Black" panose="020B0A04020102020204" pitchFamily="34" charset="0"/>
              </a:rPr>
              <a:t>What was the difference b/w the Land Ordinance of 1785 and the Northwest Ordinance of 1787?</a:t>
            </a:r>
          </a:p>
          <a:p>
            <a:pPr marL="914400" lvl="1" indent="-457200">
              <a:buFont typeface="Arial" panose="020B0604020202020204" pitchFamily="34" charset="0"/>
              <a:buChar char="•"/>
            </a:pPr>
            <a:r>
              <a:rPr lang="en-US" sz="2800" b="1" dirty="0" smtClean="0">
                <a:solidFill>
                  <a:srgbClr val="FF0000"/>
                </a:solidFill>
                <a:latin typeface="Arial Black" panose="020B0A04020102020204" pitchFamily="34" charset="0"/>
              </a:rPr>
              <a:t>Land Ordinance was designed to raise revenue and provide for orderly settlement/NW Ord was designed for how territories would apply for statehood</a:t>
            </a:r>
          </a:p>
          <a:p>
            <a:pPr marL="457200" indent="-457200">
              <a:buFont typeface="Arial" panose="020B0604020202020204" pitchFamily="34" charset="0"/>
              <a:buChar char="•"/>
            </a:pPr>
            <a:r>
              <a:rPr lang="en-US" sz="2800" b="1" dirty="0" smtClean="0">
                <a:latin typeface="Arial Black" panose="020B0A04020102020204" pitchFamily="34" charset="0"/>
              </a:rPr>
              <a:t>How are Checks and Balances different from Separation of Powers?</a:t>
            </a:r>
          </a:p>
          <a:p>
            <a:pPr marL="914400" lvl="1" indent="-457200">
              <a:buFont typeface="Arial" panose="020B0604020202020204" pitchFamily="34" charset="0"/>
              <a:buChar char="•"/>
            </a:pPr>
            <a:r>
              <a:rPr lang="en-US" sz="2800" b="1" dirty="0" smtClean="0">
                <a:solidFill>
                  <a:srgbClr val="FF0000"/>
                </a:solidFill>
                <a:latin typeface="Arial Black" panose="020B0A04020102020204" pitchFamily="34" charset="0"/>
              </a:rPr>
              <a:t>Separation of Powers was so that no one branch would dominate the other branches/Checks and Balances are the powers of each branch to assure equality</a:t>
            </a:r>
            <a:endParaRPr lang="en-US" sz="2800" b="1" dirty="0">
              <a:solidFill>
                <a:srgbClr val="FF0000"/>
              </a:solidFill>
              <a:latin typeface="Arial Black" panose="020B0A04020102020204" pitchFamily="34" charset="0"/>
            </a:endParaRPr>
          </a:p>
          <a:p>
            <a:endParaRPr lang="en-US" sz="2800" b="1" dirty="0" smtClean="0">
              <a:latin typeface="Arial Black" panose="020B0A04020102020204" pitchFamily="34" charset="0"/>
            </a:endParaRPr>
          </a:p>
        </p:txBody>
      </p:sp>
    </p:spTree>
    <p:extLst>
      <p:ext uri="{BB962C8B-B14F-4D97-AF65-F5344CB8AC3E}">
        <p14:creationId xmlns:p14="http://schemas.microsoft.com/office/powerpoint/2010/main" val="6088227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11277600" cy="1143000"/>
          </a:xfrm>
        </p:spPr>
        <p:txBody>
          <a:bodyPr>
            <a:noAutofit/>
          </a:bodyPr>
          <a:lstStyle/>
          <a:p>
            <a:pPr algn="ctr"/>
            <a:r>
              <a:rPr lang="en-US" dirty="0" smtClean="0">
                <a:latin typeface="Arial Black" pitchFamily="34" charset="0"/>
              </a:rPr>
              <a:t>Constitutional Convention</a:t>
            </a:r>
            <a:endParaRPr lang="en-US" dirty="0">
              <a:latin typeface="Arial Black" pitchFamily="34" charset="0"/>
            </a:endParaRPr>
          </a:p>
        </p:txBody>
      </p:sp>
      <p:sp>
        <p:nvSpPr>
          <p:cNvPr id="5" name="TextBox 4"/>
          <p:cNvSpPr txBox="1"/>
          <p:nvPr/>
        </p:nvSpPr>
        <p:spPr>
          <a:xfrm>
            <a:off x="609600" y="1524001"/>
            <a:ext cx="108712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609600" y="1447800"/>
            <a:ext cx="10464800" cy="369332"/>
          </a:xfrm>
          <a:prstGeom prst="rect">
            <a:avLst/>
          </a:prstGeom>
          <a:noFill/>
        </p:spPr>
        <p:txBody>
          <a:bodyPr wrap="square" rtlCol="0">
            <a:spAutoFit/>
          </a:bodyPr>
          <a:lstStyle/>
          <a:p>
            <a:endParaRPr lang="en-US" dirty="0"/>
          </a:p>
        </p:txBody>
      </p:sp>
      <p:sp>
        <p:nvSpPr>
          <p:cNvPr id="10" name="TextBox 9"/>
          <p:cNvSpPr txBox="1"/>
          <p:nvPr/>
        </p:nvSpPr>
        <p:spPr>
          <a:xfrm>
            <a:off x="406400" y="1371601"/>
            <a:ext cx="11277600" cy="3785652"/>
          </a:xfrm>
          <a:prstGeom prst="rect">
            <a:avLst/>
          </a:prstGeom>
          <a:noFill/>
        </p:spPr>
        <p:txBody>
          <a:bodyPr wrap="square" rtlCol="0">
            <a:spAutoFit/>
          </a:bodyPr>
          <a:lstStyle/>
          <a:p>
            <a:r>
              <a:rPr lang="en-US" sz="2400" dirty="0" smtClean="0">
                <a:latin typeface="Arial Black" pitchFamily="34" charset="0"/>
              </a:rPr>
              <a:t>Separation of Powers: Protected the </a:t>
            </a:r>
            <a:r>
              <a:rPr lang="en-US" sz="2400" dirty="0" smtClean="0">
                <a:solidFill>
                  <a:srgbClr val="FF0000"/>
                </a:solidFill>
                <a:latin typeface="Arial Black" pitchFamily="34" charset="0"/>
              </a:rPr>
              <a:t>rights of the states</a:t>
            </a:r>
            <a:r>
              <a:rPr lang="en-US" sz="2400" dirty="0" smtClean="0">
                <a:latin typeface="Arial Black" pitchFamily="34" charset="0"/>
              </a:rPr>
              <a:t>, while giving some exclusive powers to the national government; specifically by </a:t>
            </a:r>
            <a:r>
              <a:rPr lang="en-US" sz="2400" dirty="0" smtClean="0">
                <a:solidFill>
                  <a:srgbClr val="FF0000"/>
                </a:solidFill>
                <a:latin typeface="Arial Black" pitchFamily="34" charset="0"/>
              </a:rPr>
              <a:t>creating three branches of government</a:t>
            </a:r>
          </a:p>
          <a:p>
            <a:endParaRPr lang="en-US" sz="2400" dirty="0" smtClean="0">
              <a:solidFill>
                <a:srgbClr val="FF0000"/>
              </a:solidFill>
              <a:latin typeface="Arial Black" pitchFamily="34" charset="0"/>
            </a:endParaRPr>
          </a:p>
          <a:p>
            <a:r>
              <a:rPr lang="en-US" sz="2400" dirty="0" smtClean="0">
                <a:latin typeface="Arial Black" pitchFamily="34" charset="0"/>
              </a:rPr>
              <a:t>Checks and Balances: </a:t>
            </a:r>
            <a:r>
              <a:rPr lang="en-US" sz="2400" dirty="0" smtClean="0">
                <a:solidFill>
                  <a:srgbClr val="FF0000"/>
                </a:solidFill>
                <a:latin typeface="Arial Black" pitchFamily="34" charset="0"/>
              </a:rPr>
              <a:t>Prevented any one branch </a:t>
            </a:r>
            <a:r>
              <a:rPr lang="en-US" sz="2400" dirty="0" smtClean="0">
                <a:latin typeface="Arial Black" pitchFamily="34" charset="0"/>
              </a:rPr>
              <a:t>from becoming too powerful</a:t>
            </a:r>
          </a:p>
          <a:p>
            <a:r>
              <a:rPr lang="en-US" sz="2400" dirty="0" smtClean="0">
                <a:solidFill>
                  <a:srgbClr val="FF0000"/>
                </a:solidFill>
                <a:latin typeface="Arial Black" pitchFamily="34" charset="0"/>
              </a:rPr>
              <a:t>	Examples:</a:t>
            </a:r>
          </a:p>
          <a:p>
            <a:pPr lvl="2">
              <a:buFont typeface="Arial" pitchFamily="34" charset="0"/>
              <a:buChar char="•"/>
            </a:pPr>
            <a:r>
              <a:rPr lang="en-US" sz="2400" dirty="0" smtClean="0">
                <a:latin typeface="Arial Black" pitchFamily="34" charset="0"/>
              </a:rPr>
              <a:t> Congress can </a:t>
            </a:r>
            <a:r>
              <a:rPr lang="en-US" sz="2400" dirty="0" smtClean="0">
                <a:solidFill>
                  <a:srgbClr val="FF0000"/>
                </a:solidFill>
                <a:latin typeface="Arial Black" pitchFamily="34" charset="0"/>
              </a:rPr>
              <a:t>impeach and remove president</a:t>
            </a:r>
          </a:p>
          <a:p>
            <a:pPr lvl="2">
              <a:buFont typeface="Arial" pitchFamily="34" charset="0"/>
              <a:buChar char="•"/>
            </a:pPr>
            <a:r>
              <a:rPr lang="en-US" sz="2400" dirty="0" smtClean="0">
                <a:latin typeface="Arial Black" pitchFamily="34" charset="0"/>
              </a:rPr>
              <a:t> </a:t>
            </a:r>
            <a:r>
              <a:rPr lang="en-US" sz="2400" dirty="0" smtClean="0">
                <a:solidFill>
                  <a:srgbClr val="FF0000"/>
                </a:solidFill>
                <a:latin typeface="Arial Black" pitchFamily="34" charset="0"/>
              </a:rPr>
              <a:t>President</a:t>
            </a:r>
            <a:r>
              <a:rPr lang="en-US" sz="2400" dirty="0" smtClean="0">
                <a:latin typeface="Arial Black" pitchFamily="34" charset="0"/>
              </a:rPr>
              <a:t> appoints federal judges</a:t>
            </a:r>
          </a:p>
          <a:p>
            <a:pPr lvl="2">
              <a:buFont typeface="Arial" pitchFamily="34" charset="0"/>
              <a:buChar char="•"/>
            </a:pPr>
            <a:r>
              <a:rPr lang="en-US" sz="2400" dirty="0" smtClean="0">
                <a:latin typeface="Arial Black" pitchFamily="34" charset="0"/>
              </a:rPr>
              <a:t> Judiciary can </a:t>
            </a:r>
            <a:r>
              <a:rPr lang="en-US" sz="2400" dirty="0" smtClean="0">
                <a:solidFill>
                  <a:srgbClr val="FF0000"/>
                </a:solidFill>
                <a:latin typeface="Arial Black" pitchFamily="34" charset="0"/>
              </a:rPr>
              <a:t>declare acts of Congress unconstitutional </a:t>
            </a:r>
            <a:endParaRPr lang="en-US" sz="2400" dirty="0">
              <a:solidFill>
                <a:srgbClr val="FF0000"/>
              </a:solidFill>
              <a:latin typeface="Arial Black" pitchFamily="34" charset="0"/>
            </a:endParaRPr>
          </a:p>
        </p:txBody>
      </p:sp>
    </p:spTree>
    <p:extLst>
      <p:ext uri="{BB962C8B-B14F-4D97-AF65-F5344CB8AC3E}">
        <p14:creationId xmlns:p14="http://schemas.microsoft.com/office/powerpoint/2010/main" val="17857070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76200"/>
            <a:ext cx="8458200" cy="1143000"/>
          </a:xfrm>
        </p:spPr>
        <p:txBody>
          <a:bodyPr>
            <a:noAutofit/>
          </a:bodyPr>
          <a:lstStyle/>
          <a:p>
            <a:pPr algn="ctr"/>
            <a:r>
              <a:rPr lang="en-US" sz="3600" dirty="0" smtClean="0">
                <a:solidFill>
                  <a:srgbClr val="FF0000"/>
                </a:solidFill>
                <a:latin typeface="Arial Black" pitchFamily="34" charset="0"/>
              </a:rPr>
              <a:t>CHECK ON LEARNING</a:t>
            </a:r>
            <a:endParaRPr lang="en-US" sz="3600" dirty="0">
              <a:solidFill>
                <a:srgbClr val="FF0000"/>
              </a:solidFill>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762000" y="1143001"/>
            <a:ext cx="10909300" cy="1323439"/>
          </a:xfrm>
          <a:prstGeom prst="rect">
            <a:avLst/>
          </a:prstGeom>
          <a:noFill/>
        </p:spPr>
        <p:txBody>
          <a:bodyPr wrap="square" rtlCol="0">
            <a:spAutoFit/>
          </a:bodyPr>
          <a:lstStyle/>
          <a:p>
            <a:r>
              <a:rPr lang="en-US" sz="2800" b="1" dirty="0" smtClean="0">
                <a:latin typeface="Arial Black" panose="020B0A04020102020204" pitchFamily="34" charset="0"/>
              </a:rPr>
              <a:t>How did the Federalists and Anti-Federalists differ?</a:t>
            </a:r>
          </a:p>
          <a:p>
            <a:endParaRPr lang="en-US" sz="2400" b="1" dirty="0" smtClean="0">
              <a:latin typeface="Arial Black" panose="020B0A04020102020204" pitchFamily="34" charset="0"/>
            </a:endParaRPr>
          </a:p>
          <a:p>
            <a:endParaRPr lang="en-US" sz="2800" b="1" dirty="0">
              <a:latin typeface="Arial Rounded MT Bold" pitchFamily="34" charset="0"/>
            </a:endParaRPr>
          </a:p>
        </p:txBody>
      </p:sp>
      <p:pic>
        <p:nvPicPr>
          <p:cNvPr id="11" name="Picture 10"/>
          <p:cNvPicPr>
            <a:picLocks noChangeAspect="1"/>
          </p:cNvPicPr>
          <p:nvPr/>
        </p:nvPicPr>
        <p:blipFill>
          <a:blip r:embed="rId2" cstate="print"/>
          <a:stretch>
            <a:fillRect/>
          </a:stretch>
        </p:blipFill>
        <p:spPr>
          <a:xfrm>
            <a:off x="2873046" y="1817132"/>
            <a:ext cx="6369707" cy="4777280"/>
          </a:xfrm>
          <a:prstGeom prst="rect">
            <a:avLst/>
          </a:prstGeom>
        </p:spPr>
      </p:pic>
    </p:spTree>
    <p:extLst>
      <p:ext uri="{BB962C8B-B14F-4D97-AF65-F5344CB8AC3E}">
        <p14:creationId xmlns:p14="http://schemas.microsoft.com/office/powerpoint/2010/main" val="31085941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76200"/>
            <a:ext cx="8458200" cy="1143000"/>
          </a:xfrm>
        </p:spPr>
        <p:txBody>
          <a:bodyPr>
            <a:noAutofit/>
          </a:bodyPr>
          <a:lstStyle/>
          <a:p>
            <a:pPr algn="ctr"/>
            <a:r>
              <a:rPr lang="en-US" sz="3600" dirty="0" smtClean="0">
                <a:solidFill>
                  <a:srgbClr val="FF0000"/>
                </a:solidFill>
                <a:latin typeface="Arial Black" pitchFamily="34" charset="0"/>
              </a:rPr>
              <a:t>CHECK ON LEARNING</a:t>
            </a:r>
            <a:endParaRPr lang="en-US" sz="3600" dirty="0">
              <a:solidFill>
                <a:srgbClr val="FF0000"/>
              </a:solidFill>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762000" y="1143001"/>
            <a:ext cx="10909300" cy="4770537"/>
          </a:xfrm>
          <a:prstGeom prst="rect">
            <a:avLst/>
          </a:prstGeom>
          <a:noFill/>
        </p:spPr>
        <p:txBody>
          <a:bodyPr wrap="square" rtlCol="0">
            <a:spAutoFit/>
          </a:bodyPr>
          <a:lstStyle/>
          <a:p>
            <a:r>
              <a:rPr lang="en-US" sz="2800" b="1" dirty="0" smtClean="0">
                <a:latin typeface="Arial Black" panose="020B0A04020102020204" pitchFamily="34" charset="0"/>
              </a:rPr>
              <a:t>What did the Federalists want in their national government?</a:t>
            </a:r>
          </a:p>
          <a:p>
            <a:endParaRPr lang="en-US" sz="2400" b="1" dirty="0">
              <a:latin typeface="Arial Black" panose="020B0A04020102020204" pitchFamily="34" charset="0"/>
            </a:endParaRPr>
          </a:p>
          <a:p>
            <a:r>
              <a:rPr lang="en-US" sz="2800" b="1" dirty="0" smtClean="0">
                <a:solidFill>
                  <a:srgbClr val="FF0000"/>
                </a:solidFill>
                <a:latin typeface="Arial Black" panose="020B0A04020102020204" pitchFamily="34" charset="0"/>
              </a:rPr>
              <a:t>A Central Government that would be stronger than the individual states</a:t>
            </a:r>
          </a:p>
          <a:p>
            <a:endParaRPr lang="en-US" sz="2800" b="1" dirty="0">
              <a:solidFill>
                <a:srgbClr val="FF0000"/>
              </a:solidFill>
              <a:latin typeface="Arial Black" panose="020B0A04020102020204" pitchFamily="34" charset="0"/>
            </a:endParaRPr>
          </a:p>
          <a:p>
            <a:r>
              <a:rPr lang="en-US" sz="2800" b="1" dirty="0" smtClean="0">
                <a:solidFill>
                  <a:srgbClr val="FF0000"/>
                </a:solidFill>
                <a:latin typeface="Arial Black" panose="020B0A04020102020204" pitchFamily="34" charset="0"/>
              </a:rPr>
              <a:t>Supremacy Clause: </a:t>
            </a:r>
            <a:r>
              <a:rPr lang="en-US" sz="2800" dirty="0">
                <a:solidFill>
                  <a:srgbClr val="FF0000"/>
                </a:solidFill>
                <a:latin typeface="Arial Black" panose="020B0A04020102020204" pitchFamily="34" charset="0"/>
              </a:rPr>
              <a:t>The </a:t>
            </a:r>
            <a:r>
              <a:rPr lang="en-US" sz="2800" b="1" dirty="0">
                <a:solidFill>
                  <a:srgbClr val="FF0000"/>
                </a:solidFill>
                <a:latin typeface="Arial Black" panose="020B0A04020102020204" pitchFamily="34" charset="0"/>
              </a:rPr>
              <a:t>clause</a:t>
            </a:r>
            <a:r>
              <a:rPr lang="en-US" sz="2800" dirty="0">
                <a:solidFill>
                  <a:srgbClr val="FF0000"/>
                </a:solidFill>
                <a:latin typeface="Arial Black" panose="020B0A04020102020204" pitchFamily="34" charset="0"/>
              </a:rPr>
              <a:t> in United States Constitution's Article VI, stating that all laws made furthering the Constitution and all treaties made under the authority of the United States are the “supreme law of the land.”</a:t>
            </a:r>
            <a:endParaRPr lang="en-US"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822528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76200"/>
            <a:ext cx="8458200" cy="1143000"/>
          </a:xfrm>
        </p:spPr>
        <p:txBody>
          <a:bodyPr>
            <a:noAutofit/>
          </a:bodyPr>
          <a:lstStyle/>
          <a:p>
            <a:pPr algn="ctr"/>
            <a:r>
              <a:rPr lang="en-US" sz="3600" dirty="0" smtClean="0">
                <a:solidFill>
                  <a:srgbClr val="FF0000"/>
                </a:solidFill>
                <a:latin typeface="Arial Black" pitchFamily="34" charset="0"/>
              </a:rPr>
              <a:t>CHECK ON LEARNING</a:t>
            </a:r>
            <a:endParaRPr lang="en-US" sz="3600" dirty="0">
              <a:solidFill>
                <a:srgbClr val="FF0000"/>
              </a:solidFill>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762000" y="1143001"/>
            <a:ext cx="10909300" cy="4770537"/>
          </a:xfrm>
          <a:prstGeom prst="rect">
            <a:avLst/>
          </a:prstGeom>
          <a:noFill/>
        </p:spPr>
        <p:txBody>
          <a:bodyPr wrap="square" rtlCol="0">
            <a:spAutoFit/>
          </a:bodyPr>
          <a:lstStyle/>
          <a:p>
            <a:r>
              <a:rPr lang="en-US" sz="2800" b="1" dirty="0" smtClean="0">
                <a:latin typeface="Arial Black" panose="020B0A04020102020204" pitchFamily="34" charset="0"/>
              </a:rPr>
              <a:t>What </a:t>
            </a:r>
            <a:r>
              <a:rPr lang="en-US" sz="2800" b="1" dirty="0">
                <a:latin typeface="Arial Black" panose="020B0A04020102020204" pitchFamily="34" charset="0"/>
              </a:rPr>
              <a:t>did the </a:t>
            </a:r>
            <a:r>
              <a:rPr lang="en-US" sz="2800" b="1" dirty="0" smtClean="0">
                <a:latin typeface="Arial Black" panose="020B0A04020102020204" pitchFamily="34" charset="0"/>
              </a:rPr>
              <a:t>Anti-Federalists </a:t>
            </a:r>
            <a:r>
              <a:rPr lang="en-US" sz="2800" b="1" dirty="0">
                <a:latin typeface="Arial Black" panose="020B0A04020102020204" pitchFamily="34" charset="0"/>
              </a:rPr>
              <a:t>want in their national government</a:t>
            </a:r>
            <a:r>
              <a:rPr lang="en-US" sz="2800" b="1" dirty="0" smtClean="0">
                <a:latin typeface="Arial Black" panose="020B0A04020102020204" pitchFamily="34" charset="0"/>
              </a:rPr>
              <a:t>?</a:t>
            </a:r>
          </a:p>
          <a:p>
            <a:endParaRPr lang="en-US" sz="2400" b="1" dirty="0">
              <a:latin typeface="Arial Black" panose="020B0A04020102020204" pitchFamily="34" charset="0"/>
            </a:endParaRPr>
          </a:p>
          <a:p>
            <a:pPr marL="457200" indent="-457200">
              <a:buFont typeface="Arial" panose="020B0604020202020204" pitchFamily="34" charset="0"/>
              <a:buChar char="•"/>
            </a:pPr>
            <a:r>
              <a:rPr lang="en-US" sz="2800" b="1" dirty="0" smtClean="0">
                <a:solidFill>
                  <a:srgbClr val="FF0000"/>
                </a:solidFill>
                <a:latin typeface="Arial Black" panose="020B0A04020102020204" pitchFamily="34" charset="0"/>
              </a:rPr>
              <a:t>A Bill of Rights guaranteeing personal liberties</a:t>
            </a:r>
          </a:p>
          <a:p>
            <a:pPr marL="457200" indent="-457200">
              <a:buFont typeface="Arial" panose="020B0604020202020204" pitchFamily="34" charset="0"/>
              <a:buChar char="•"/>
            </a:pPr>
            <a:r>
              <a:rPr lang="en-US" sz="2800" b="1" dirty="0" smtClean="0">
                <a:solidFill>
                  <a:srgbClr val="FF0000"/>
                </a:solidFill>
                <a:latin typeface="Arial Black" panose="020B0A04020102020204" pitchFamily="34" charset="0"/>
              </a:rPr>
              <a:t>More representation in the Legislative Branch</a:t>
            </a:r>
          </a:p>
          <a:p>
            <a:pPr marL="457200" indent="-457200">
              <a:buFont typeface="Arial" panose="020B0604020202020204" pitchFamily="34" charset="0"/>
              <a:buChar char="•"/>
            </a:pPr>
            <a:r>
              <a:rPr lang="en-US" sz="2800" b="1" dirty="0" smtClean="0">
                <a:solidFill>
                  <a:srgbClr val="FF0000"/>
                </a:solidFill>
                <a:latin typeface="Arial Black" panose="020B0A04020102020204" pitchFamily="34" charset="0"/>
              </a:rPr>
              <a:t>Less power for the Executive Branch</a:t>
            </a:r>
          </a:p>
          <a:p>
            <a:pPr marL="457200" indent="-457200">
              <a:buFont typeface="Arial" panose="020B0604020202020204" pitchFamily="34" charset="0"/>
              <a:buChar char="•"/>
            </a:pPr>
            <a:r>
              <a:rPr lang="en-US" sz="2800" b="1" dirty="0" smtClean="0">
                <a:solidFill>
                  <a:srgbClr val="FF0000"/>
                </a:solidFill>
                <a:latin typeface="Arial Black" panose="020B0A04020102020204" pitchFamily="34" charset="0"/>
              </a:rPr>
              <a:t>Believed that the United States was too big to be controlled by a Central Government</a:t>
            </a:r>
          </a:p>
          <a:p>
            <a:pPr marL="457200" indent="-457200">
              <a:buFont typeface="Arial" panose="020B0604020202020204" pitchFamily="34" charset="0"/>
              <a:buChar char="•"/>
            </a:pPr>
            <a:r>
              <a:rPr lang="en-US" sz="2800" b="1" dirty="0">
                <a:solidFill>
                  <a:srgbClr val="FF0000"/>
                </a:solidFill>
                <a:latin typeface="Arial Black" panose="020B0A04020102020204" pitchFamily="34" charset="0"/>
              </a:rPr>
              <a:t>W</a:t>
            </a:r>
            <a:r>
              <a:rPr lang="en-US" sz="2800" b="1" dirty="0" smtClean="0">
                <a:solidFill>
                  <a:srgbClr val="FF0000"/>
                </a:solidFill>
                <a:latin typeface="Arial Black" panose="020B0A04020102020204" pitchFamily="34" charset="0"/>
              </a:rPr>
              <a:t>anted </a:t>
            </a:r>
            <a:r>
              <a:rPr lang="en-US" sz="2800" b="1" dirty="0">
                <a:solidFill>
                  <a:srgbClr val="FF0000"/>
                </a:solidFill>
                <a:latin typeface="Arial Black" panose="020B0A04020102020204" pitchFamily="34" charset="0"/>
              </a:rPr>
              <a:t>state and local courts to have more </a:t>
            </a:r>
            <a:r>
              <a:rPr lang="en-US" sz="2800" b="1" dirty="0" smtClean="0">
                <a:solidFill>
                  <a:srgbClr val="FF0000"/>
                </a:solidFill>
                <a:latin typeface="Arial Black" panose="020B0A04020102020204" pitchFamily="34" charset="0"/>
              </a:rPr>
              <a:t>power than the federal courts</a:t>
            </a:r>
            <a:endParaRPr lang="en-US" sz="2800" b="1" dirty="0">
              <a:solidFill>
                <a:srgbClr val="FF0000"/>
              </a:solidFill>
              <a:latin typeface="Arial Black" panose="020B0A04020102020204" pitchFamily="34" charset="0"/>
            </a:endParaRPr>
          </a:p>
          <a:p>
            <a:endParaRPr lang="en-US" sz="2800" b="1" dirty="0">
              <a:latin typeface="Arial Rounded MT Bold" pitchFamily="34" charset="0"/>
            </a:endParaRPr>
          </a:p>
        </p:txBody>
      </p:sp>
    </p:spTree>
    <p:extLst>
      <p:ext uri="{BB962C8B-B14F-4D97-AF65-F5344CB8AC3E}">
        <p14:creationId xmlns:p14="http://schemas.microsoft.com/office/powerpoint/2010/main" val="10760515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11277600" cy="1143000"/>
          </a:xfrm>
        </p:spPr>
        <p:txBody>
          <a:bodyPr>
            <a:noAutofit/>
          </a:bodyPr>
          <a:lstStyle/>
          <a:p>
            <a:pPr algn="ctr"/>
            <a:r>
              <a:rPr lang="en-US" dirty="0" smtClean="0">
                <a:latin typeface="Arial Black" pitchFamily="34" charset="0"/>
              </a:rPr>
              <a:t>Constitutional Convention</a:t>
            </a:r>
            <a:endParaRPr lang="en-US" dirty="0">
              <a:latin typeface="Arial Black" pitchFamily="34" charset="0"/>
            </a:endParaRPr>
          </a:p>
        </p:txBody>
      </p:sp>
      <p:sp>
        <p:nvSpPr>
          <p:cNvPr id="5" name="TextBox 4"/>
          <p:cNvSpPr txBox="1"/>
          <p:nvPr/>
        </p:nvSpPr>
        <p:spPr>
          <a:xfrm>
            <a:off x="609600" y="1524001"/>
            <a:ext cx="108712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609600" y="1447800"/>
            <a:ext cx="10464800" cy="369332"/>
          </a:xfrm>
          <a:prstGeom prst="rect">
            <a:avLst/>
          </a:prstGeom>
          <a:noFill/>
        </p:spPr>
        <p:txBody>
          <a:bodyPr wrap="square" rtlCol="0">
            <a:spAutoFit/>
          </a:bodyPr>
          <a:lstStyle/>
          <a:p>
            <a:endParaRPr lang="en-US" dirty="0"/>
          </a:p>
        </p:txBody>
      </p:sp>
      <p:sp>
        <p:nvSpPr>
          <p:cNvPr id="10" name="TextBox 9"/>
          <p:cNvSpPr txBox="1"/>
          <p:nvPr/>
        </p:nvSpPr>
        <p:spPr>
          <a:xfrm>
            <a:off x="406400" y="1371601"/>
            <a:ext cx="11277600" cy="2677656"/>
          </a:xfrm>
          <a:prstGeom prst="rect">
            <a:avLst/>
          </a:prstGeom>
          <a:noFill/>
        </p:spPr>
        <p:txBody>
          <a:bodyPr wrap="square" rtlCol="0">
            <a:spAutoFit/>
          </a:bodyPr>
          <a:lstStyle/>
          <a:p>
            <a:r>
              <a:rPr lang="en-US" sz="2400" b="1" dirty="0" smtClean="0">
                <a:latin typeface="Arial Black" panose="020B0A04020102020204" pitchFamily="34" charset="0"/>
              </a:rPr>
              <a:t>Why was the Electoral College added to the Constitution?</a:t>
            </a:r>
          </a:p>
          <a:p>
            <a:endParaRPr lang="en-US" sz="2400" b="1" dirty="0" smtClean="0">
              <a:latin typeface="Arial Black" panose="020B0A04020102020204" pitchFamily="34" charset="0"/>
            </a:endParaRPr>
          </a:p>
          <a:p>
            <a:r>
              <a:rPr lang="en-US" sz="2400" b="1" dirty="0" smtClean="0">
                <a:latin typeface="Arial Black" panose="020B0A04020102020204" pitchFamily="34" charset="0"/>
              </a:rPr>
              <a:t>Due to the lack of </a:t>
            </a:r>
            <a:r>
              <a:rPr lang="en-US" sz="2400" b="1" dirty="0" smtClean="0">
                <a:solidFill>
                  <a:srgbClr val="FF0000"/>
                </a:solidFill>
                <a:latin typeface="Arial Black" panose="020B0A04020102020204" pitchFamily="34" charset="0"/>
              </a:rPr>
              <a:t>political parties</a:t>
            </a:r>
            <a:r>
              <a:rPr lang="en-US" sz="2400" b="1" dirty="0" smtClean="0">
                <a:latin typeface="Arial Black" panose="020B0A04020102020204" pitchFamily="34" charset="0"/>
              </a:rPr>
              <a:t>, </a:t>
            </a:r>
            <a:r>
              <a:rPr lang="en-US" sz="2400" b="1" dirty="0" smtClean="0">
                <a:solidFill>
                  <a:srgbClr val="FF0000"/>
                </a:solidFill>
                <a:latin typeface="Arial Black" panose="020B0A04020102020204" pitchFamily="34" charset="0"/>
              </a:rPr>
              <a:t>distance and mistrust </a:t>
            </a:r>
            <a:r>
              <a:rPr lang="en-US" sz="2400" b="1" dirty="0" smtClean="0">
                <a:latin typeface="Arial Black" panose="020B0A04020102020204" pitchFamily="34" charset="0"/>
              </a:rPr>
              <a:t>that the under-educated populace could make good decisions. Those in power sought to </a:t>
            </a:r>
            <a:r>
              <a:rPr lang="en-US" sz="2400" b="1" dirty="0" smtClean="0">
                <a:solidFill>
                  <a:srgbClr val="FF0000"/>
                </a:solidFill>
                <a:latin typeface="Arial Black" panose="020B0A04020102020204" pitchFamily="34" charset="0"/>
              </a:rPr>
              <a:t>create a system </a:t>
            </a:r>
            <a:r>
              <a:rPr lang="en-US" sz="2400" b="1" dirty="0" smtClean="0">
                <a:latin typeface="Arial Black" panose="020B0A04020102020204" pitchFamily="34" charset="0"/>
              </a:rPr>
              <a:t>in which they could have a </a:t>
            </a:r>
            <a:r>
              <a:rPr lang="en-US" sz="2400" b="1" dirty="0" smtClean="0">
                <a:solidFill>
                  <a:srgbClr val="FF0000"/>
                </a:solidFill>
                <a:latin typeface="Arial Black" panose="020B0A04020102020204" pitchFamily="34" charset="0"/>
              </a:rPr>
              <a:t>semi-guaranteed outcome</a:t>
            </a:r>
            <a:r>
              <a:rPr lang="en-US" sz="2400" b="1" dirty="0" smtClean="0">
                <a:latin typeface="Arial Black" panose="020B0A04020102020204" pitchFamily="34" charset="0"/>
              </a:rPr>
              <a:t> in each election</a:t>
            </a:r>
          </a:p>
          <a:p>
            <a:endParaRPr lang="en-US" sz="2400" dirty="0">
              <a:solidFill>
                <a:srgbClr val="FF0000"/>
              </a:solidFill>
              <a:latin typeface="Arial Black" pitchFamily="34" charset="0"/>
            </a:endParaRPr>
          </a:p>
        </p:txBody>
      </p:sp>
    </p:spTree>
    <p:extLst>
      <p:ext uri="{BB962C8B-B14F-4D97-AF65-F5344CB8AC3E}">
        <p14:creationId xmlns:p14="http://schemas.microsoft.com/office/powerpoint/2010/main" val="27292617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76200"/>
            <a:ext cx="8458200" cy="1143000"/>
          </a:xfrm>
        </p:spPr>
        <p:txBody>
          <a:bodyPr>
            <a:noAutofit/>
          </a:bodyPr>
          <a:lstStyle/>
          <a:p>
            <a:pPr algn="ctr"/>
            <a:r>
              <a:rPr lang="en-US" sz="3600" dirty="0" smtClean="0">
                <a:latin typeface="Arial Black" pitchFamily="34" charset="0"/>
              </a:rPr>
              <a:t>Warm-Up 6OCT16</a:t>
            </a:r>
            <a:endParaRPr lang="en-US" sz="3600"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1981200" y="1447800"/>
            <a:ext cx="7848600" cy="369332"/>
          </a:xfrm>
          <a:prstGeom prst="rect">
            <a:avLst/>
          </a:prstGeom>
          <a:noFill/>
        </p:spPr>
        <p:txBody>
          <a:bodyPr wrap="square" rtlCol="0">
            <a:spAutoFit/>
          </a:bodyPr>
          <a:lstStyle/>
          <a:p>
            <a:endParaRPr lang="en-US" dirty="0"/>
          </a:p>
        </p:txBody>
      </p:sp>
      <p:sp>
        <p:nvSpPr>
          <p:cNvPr id="10" name="TextBox 9"/>
          <p:cNvSpPr txBox="1"/>
          <p:nvPr/>
        </p:nvSpPr>
        <p:spPr>
          <a:xfrm>
            <a:off x="762000" y="1143001"/>
            <a:ext cx="10706100" cy="4093428"/>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latin typeface="Arial Black" panose="020B0A04020102020204" pitchFamily="34" charset="0"/>
              </a:rPr>
              <a:t>Which Founding Father would have said “If it is not written in the Constitution, then it is not legal/that power belongs to the states”?</a:t>
            </a:r>
          </a:p>
          <a:p>
            <a:pPr marL="914400" lvl="1" indent="-457200">
              <a:buFont typeface="Arial" panose="020B0604020202020204" pitchFamily="34" charset="0"/>
              <a:buChar char="•"/>
            </a:pPr>
            <a:r>
              <a:rPr lang="en-US" sz="3200" b="1" dirty="0" smtClean="0">
                <a:solidFill>
                  <a:srgbClr val="FF0000"/>
                </a:solidFill>
                <a:latin typeface="Arial Black" panose="020B0A04020102020204" pitchFamily="34" charset="0"/>
              </a:rPr>
              <a:t>Thomas Jefferson</a:t>
            </a:r>
          </a:p>
          <a:p>
            <a:pPr marL="457200" indent="-457200">
              <a:buFont typeface="Arial" panose="020B0604020202020204" pitchFamily="34" charset="0"/>
              <a:buChar char="•"/>
            </a:pPr>
            <a:r>
              <a:rPr lang="en-US" sz="2800" b="1" dirty="0" smtClean="0">
                <a:latin typeface="Arial Black" panose="020B0A04020102020204" pitchFamily="34" charset="0"/>
              </a:rPr>
              <a:t>Which Founding Father would have stated “If it is not expressly forbidden in the Constitution, then it is legal”?</a:t>
            </a:r>
          </a:p>
          <a:p>
            <a:pPr marL="914400" lvl="1" indent="-457200">
              <a:buFont typeface="Arial" panose="020B0604020202020204" pitchFamily="34" charset="0"/>
              <a:buChar char="•"/>
            </a:pPr>
            <a:r>
              <a:rPr lang="en-US" sz="3200" b="1" dirty="0">
                <a:solidFill>
                  <a:srgbClr val="FF0000"/>
                </a:solidFill>
                <a:latin typeface="Arial Black" panose="020B0A04020102020204" pitchFamily="34" charset="0"/>
              </a:rPr>
              <a:t>Alexander Hamilton</a:t>
            </a:r>
          </a:p>
          <a:p>
            <a:endParaRPr lang="en-US" sz="2800" b="1" dirty="0" smtClean="0">
              <a:latin typeface="Arial Black" panose="020B0A04020102020204" pitchFamily="34" charset="0"/>
            </a:endParaRPr>
          </a:p>
        </p:txBody>
      </p:sp>
    </p:spTree>
    <p:extLst>
      <p:ext uri="{BB962C8B-B14F-4D97-AF65-F5344CB8AC3E}">
        <p14:creationId xmlns:p14="http://schemas.microsoft.com/office/powerpoint/2010/main" val="41931617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00" y="-130175"/>
            <a:ext cx="10922000" cy="1325563"/>
          </a:xfrm>
        </p:spPr>
        <p:txBody>
          <a:bodyPr/>
          <a:lstStyle/>
          <a:p>
            <a:pPr algn="ctr"/>
            <a:r>
              <a:rPr lang="en-US" dirty="0" smtClean="0">
                <a:latin typeface="Arial Black" panose="020B0A04020102020204" pitchFamily="34" charset="0"/>
              </a:rPr>
              <a:t>Warm Up– 13OCT16</a:t>
            </a:r>
            <a:endParaRPr lang="en-US" dirty="0">
              <a:latin typeface="Arial Black" panose="020B0A04020102020204" pitchFamily="34" charset="0"/>
            </a:endParaRPr>
          </a:p>
        </p:txBody>
      </p:sp>
      <p:sp>
        <p:nvSpPr>
          <p:cNvPr id="5" name="TextBox 4"/>
          <p:cNvSpPr txBox="1"/>
          <p:nvPr/>
        </p:nvSpPr>
        <p:spPr>
          <a:xfrm>
            <a:off x="482600" y="1473200"/>
            <a:ext cx="11176000" cy="646331"/>
          </a:xfrm>
          <a:prstGeom prst="rect">
            <a:avLst/>
          </a:prstGeom>
          <a:noFill/>
        </p:spPr>
        <p:txBody>
          <a:bodyPr wrap="square" rtlCol="0">
            <a:spAutoFit/>
          </a:bodyPr>
          <a:lstStyle/>
          <a:p>
            <a:endParaRPr lang="en-US" dirty="0" smtClean="0"/>
          </a:p>
          <a:p>
            <a:endParaRPr lang="en-US" dirty="0"/>
          </a:p>
        </p:txBody>
      </p:sp>
      <p:sp>
        <p:nvSpPr>
          <p:cNvPr id="2" name="TextBox 1"/>
          <p:cNvSpPr txBox="1"/>
          <p:nvPr/>
        </p:nvSpPr>
        <p:spPr>
          <a:xfrm>
            <a:off x="630621" y="1195388"/>
            <a:ext cx="11240813"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Black" panose="020B0A04020102020204" pitchFamily="34" charset="0"/>
              </a:rPr>
              <a:t>Who were the main voices of the two political parties that formed in the 1790’s?</a:t>
            </a:r>
          </a:p>
          <a:p>
            <a:pPr fontAlgn="t"/>
            <a:endParaRPr lang="en-US" dirty="0"/>
          </a:p>
          <a:p>
            <a:endParaRPr lang="en-US" sz="2400" dirty="0">
              <a:latin typeface="Arial Black" panose="020B0A04020102020204" pitchFamily="34" charset="0"/>
            </a:endParaRPr>
          </a:p>
          <a:p>
            <a:endParaRPr lang="en-US" sz="2400" dirty="0" smtClean="0">
              <a:latin typeface="Arial Black" panose="020B0A04020102020204" pitchFamily="34" charset="0"/>
            </a:endParaRPr>
          </a:p>
        </p:txBody>
      </p:sp>
      <p:graphicFrame>
        <p:nvGraphicFramePr>
          <p:cNvPr id="6" name="Table 5"/>
          <p:cNvGraphicFramePr>
            <a:graphicFrameLocks noGrp="1"/>
          </p:cNvGraphicFramePr>
          <p:nvPr>
            <p:extLst/>
          </p:nvPr>
        </p:nvGraphicFramePr>
        <p:xfrm>
          <a:off x="2032000" y="2270234"/>
          <a:ext cx="8128000" cy="2912403"/>
        </p:xfrm>
        <a:graphic>
          <a:graphicData uri="http://schemas.openxmlformats.org/drawingml/2006/table">
            <a:tbl>
              <a:tblPr firstRow="1" bandRow="1">
                <a:tableStyleId>{5C22544A-7EE6-4342-B048-85BDC9FD1C3A}</a:tableStyleId>
              </a:tblPr>
              <a:tblGrid>
                <a:gridCol w="4064000"/>
                <a:gridCol w="4064000"/>
              </a:tblGrid>
              <a:tr h="960660">
                <a:tc>
                  <a:txBody>
                    <a:bodyPr/>
                    <a:lstStyle/>
                    <a:p>
                      <a:pPr algn="ctr"/>
                      <a:r>
                        <a:rPr lang="en-US" sz="3200" dirty="0" smtClean="0">
                          <a:latin typeface="Arial Black" panose="020B0A04020102020204" pitchFamily="34" charset="0"/>
                        </a:rPr>
                        <a:t>Federalists</a:t>
                      </a:r>
                      <a:endParaRPr lang="en-US" sz="3200" dirty="0">
                        <a:latin typeface="Arial Black" panose="020B0A04020102020204" pitchFamily="34" charset="0"/>
                      </a:endParaRPr>
                    </a:p>
                  </a:txBody>
                  <a:tcPr/>
                </a:tc>
                <a:tc>
                  <a:txBody>
                    <a:bodyPr/>
                    <a:lstStyle/>
                    <a:p>
                      <a:pPr algn="ctr"/>
                      <a:r>
                        <a:rPr lang="en-US" sz="3200" dirty="0" smtClean="0">
                          <a:latin typeface="Arial Black" panose="020B0A04020102020204" pitchFamily="34" charset="0"/>
                        </a:rPr>
                        <a:t>Democrat-Republicans</a:t>
                      </a:r>
                      <a:endParaRPr lang="en-US" sz="3200" dirty="0">
                        <a:latin typeface="Arial Black" panose="020B0A04020102020204" pitchFamily="34" charset="0"/>
                      </a:endParaRPr>
                    </a:p>
                  </a:txBody>
                  <a:tcPr/>
                </a:tc>
              </a:tr>
              <a:tr h="1845603">
                <a:tc>
                  <a:txBody>
                    <a:bodyPr/>
                    <a:lstStyle/>
                    <a:p>
                      <a:r>
                        <a:rPr lang="en-US" sz="2800" dirty="0" smtClean="0">
                          <a:latin typeface="Arial Black" panose="020B0A04020102020204" pitchFamily="34" charset="0"/>
                        </a:rPr>
                        <a:t>John Adams</a:t>
                      </a:r>
                    </a:p>
                    <a:p>
                      <a:r>
                        <a:rPr lang="en-US" sz="2800" dirty="0" smtClean="0">
                          <a:latin typeface="Arial Black" panose="020B0A04020102020204" pitchFamily="34" charset="0"/>
                        </a:rPr>
                        <a:t>John</a:t>
                      </a:r>
                      <a:r>
                        <a:rPr lang="en-US" sz="2800" baseline="0" dirty="0" smtClean="0">
                          <a:latin typeface="Arial Black" panose="020B0A04020102020204" pitchFamily="34" charset="0"/>
                        </a:rPr>
                        <a:t> Jay</a:t>
                      </a:r>
                    </a:p>
                    <a:p>
                      <a:r>
                        <a:rPr lang="en-US" sz="2800" baseline="0" dirty="0" smtClean="0">
                          <a:latin typeface="Arial Black" panose="020B0A04020102020204" pitchFamily="34" charset="0"/>
                        </a:rPr>
                        <a:t>Alexander Hamilton</a:t>
                      </a:r>
                      <a:endParaRPr lang="en-US" sz="2800" dirty="0">
                        <a:latin typeface="Arial Black" panose="020B0A04020102020204" pitchFamily="34" charset="0"/>
                      </a:endParaRPr>
                    </a:p>
                  </a:txBody>
                  <a:tcPr/>
                </a:tc>
                <a:tc>
                  <a:txBody>
                    <a:bodyPr/>
                    <a:lstStyle/>
                    <a:p>
                      <a:r>
                        <a:rPr lang="en-US" sz="2800" dirty="0" smtClean="0">
                          <a:latin typeface="Arial Black" panose="020B0A04020102020204" pitchFamily="34" charset="0"/>
                        </a:rPr>
                        <a:t>Thomas Jefferson</a:t>
                      </a:r>
                    </a:p>
                    <a:p>
                      <a:r>
                        <a:rPr lang="en-US" sz="2800" dirty="0" smtClean="0">
                          <a:latin typeface="Arial Black" panose="020B0A04020102020204" pitchFamily="34" charset="0"/>
                        </a:rPr>
                        <a:t>James</a:t>
                      </a:r>
                      <a:r>
                        <a:rPr lang="en-US" sz="2800" baseline="0" dirty="0" smtClean="0">
                          <a:latin typeface="Arial Black" panose="020B0A04020102020204" pitchFamily="34" charset="0"/>
                        </a:rPr>
                        <a:t> Madison</a:t>
                      </a:r>
                    </a:p>
                    <a:p>
                      <a:r>
                        <a:rPr lang="en-US" sz="2800" baseline="0" dirty="0" smtClean="0">
                          <a:latin typeface="Arial Black" panose="020B0A04020102020204" pitchFamily="34" charset="0"/>
                        </a:rPr>
                        <a:t>Aaron Burr</a:t>
                      </a:r>
                      <a:endParaRPr lang="en-US" sz="2800" dirty="0">
                        <a:latin typeface="Arial Black" panose="020B0A04020102020204" pitchFamily="34" charset="0"/>
                      </a:endParaRPr>
                    </a:p>
                  </a:txBody>
                  <a:tcPr/>
                </a:tc>
              </a:tr>
            </a:tbl>
          </a:graphicData>
        </a:graphic>
      </p:graphicFrame>
      <p:sp>
        <p:nvSpPr>
          <p:cNvPr id="7" name="TextBox 6"/>
          <p:cNvSpPr txBox="1"/>
          <p:nvPr/>
        </p:nvSpPr>
        <p:spPr>
          <a:xfrm>
            <a:off x="630620" y="5218386"/>
            <a:ext cx="11027979" cy="461665"/>
          </a:xfrm>
          <a:prstGeom prst="rect">
            <a:avLst/>
          </a:prstGeom>
          <a:noFill/>
        </p:spPr>
        <p:txBody>
          <a:bodyPr wrap="square" rtlCol="0">
            <a:spAutoFit/>
          </a:bodyPr>
          <a:lstStyle/>
          <a:p>
            <a:r>
              <a:rPr lang="en-US" sz="2400" dirty="0" smtClean="0">
                <a:latin typeface="Arial Black" panose="020B0A04020102020204" pitchFamily="34" charset="0"/>
                <a:hlinkClick r:id="rId2"/>
              </a:rPr>
              <a:t>Early American Schools</a:t>
            </a:r>
            <a:endParaRPr lang="en-US" sz="2400" dirty="0">
              <a:latin typeface="Arial Black" panose="020B0A04020102020204" pitchFamily="34" charset="0"/>
            </a:endParaRPr>
          </a:p>
        </p:txBody>
      </p:sp>
    </p:spTree>
    <p:extLst>
      <p:ext uri="{BB962C8B-B14F-4D97-AF65-F5344CB8AC3E}">
        <p14:creationId xmlns:p14="http://schemas.microsoft.com/office/powerpoint/2010/main" val="9199436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91699"/>
            <a:ext cx="10515600" cy="1325563"/>
          </a:xfrm>
        </p:spPr>
        <p:txBody>
          <a:bodyPr/>
          <a:lstStyle/>
          <a:p>
            <a:pPr algn="ctr"/>
            <a:r>
              <a:rPr lang="en-US" dirty="0" smtClean="0">
                <a:latin typeface="Arial Black" pitchFamily="34" charset="0"/>
              </a:rPr>
              <a:t>The Early Republic</a:t>
            </a:r>
            <a:endParaRPr lang="en-US" dirty="0">
              <a:latin typeface="Arial Black" pitchFamily="34" charset="0"/>
            </a:endParaRPr>
          </a:p>
        </p:txBody>
      </p:sp>
      <p:sp>
        <p:nvSpPr>
          <p:cNvPr id="2" name="TextBox 1"/>
          <p:cNvSpPr txBox="1"/>
          <p:nvPr/>
        </p:nvSpPr>
        <p:spPr>
          <a:xfrm>
            <a:off x="838200" y="1308100"/>
            <a:ext cx="10744200" cy="3416320"/>
          </a:xfrm>
          <a:prstGeom prst="rect">
            <a:avLst/>
          </a:prstGeom>
          <a:noFill/>
        </p:spPr>
        <p:txBody>
          <a:bodyPr wrap="square" rtlCol="0">
            <a:spAutoFit/>
          </a:bodyPr>
          <a:lstStyle/>
          <a:p>
            <a:r>
              <a:rPr lang="en-US" sz="2400" dirty="0" smtClean="0">
                <a:latin typeface="Arial Black" panose="020B0A04020102020204" pitchFamily="34" charset="0"/>
              </a:rPr>
              <a:t>Alexander Hamilton as Secretary of the Treasury:</a:t>
            </a:r>
          </a:p>
          <a:p>
            <a:pPr marL="285750" indent="-285750">
              <a:buFont typeface="Arial" panose="020B0604020202020204" pitchFamily="34" charset="0"/>
              <a:buChar char="•"/>
            </a:pPr>
            <a:r>
              <a:rPr lang="en-US" sz="2400" dirty="0" smtClean="0">
                <a:solidFill>
                  <a:srgbClr val="FF0000"/>
                </a:solidFill>
                <a:latin typeface="Arial Black" panose="020B0A04020102020204" pitchFamily="34" charset="0"/>
              </a:rPr>
              <a:t>Pay off foreign debt </a:t>
            </a:r>
            <a:r>
              <a:rPr lang="en-US" sz="2400" dirty="0" smtClean="0">
                <a:latin typeface="Arial Black" panose="020B0A04020102020204" pitchFamily="34" charset="0"/>
              </a:rPr>
              <a:t>and </a:t>
            </a:r>
            <a:r>
              <a:rPr lang="en-US" sz="2400" dirty="0" smtClean="0">
                <a:solidFill>
                  <a:srgbClr val="FF0000"/>
                </a:solidFill>
                <a:latin typeface="Arial Black" panose="020B0A04020102020204" pitchFamily="34" charset="0"/>
              </a:rPr>
              <a:t>issue new government bonds to replace those sold during the Revolutionary War </a:t>
            </a:r>
            <a:r>
              <a:rPr lang="en-US" sz="2400" dirty="0" smtClean="0">
                <a:latin typeface="Arial Black" panose="020B0A04020102020204" pitchFamily="34" charset="0"/>
              </a:rPr>
              <a:t>and under the Articles of Confederation</a:t>
            </a:r>
          </a:p>
          <a:p>
            <a:pPr marL="285750" indent="-285750">
              <a:buFont typeface="Arial" panose="020B0604020202020204" pitchFamily="34" charset="0"/>
              <a:buChar char="•"/>
            </a:pPr>
            <a:r>
              <a:rPr lang="en-US" sz="2400" dirty="0" smtClean="0">
                <a:latin typeface="Arial Black" panose="020B0A04020102020204" pitchFamily="34" charset="0"/>
              </a:rPr>
              <a:t>Federal Government would </a:t>
            </a:r>
            <a:r>
              <a:rPr lang="en-US" sz="2400" dirty="0" smtClean="0">
                <a:solidFill>
                  <a:srgbClr val="FF0000"/>
                </a:solidFill>
                <a:latin typeface="Arial Black" panose="020B0A04020102020204" pitchFamily="34" charset="0"/>
              </a:rPr>
              <a:t>assume the debts of the states </a:t>
            </a:r>
            <a:r>
              <a:rPr lang="en-US" sz="2400" dirty="0" smtClean="0">
                <a:latin typeface="Arial Black" panose="020B0A04020102020204" pitchFamily="34" charset="0"/>
              </a:rPr>
              <a:t>– </a:t>
            </a:r>
            <a:r>
              <a:rPr lang="en-US" sz="2400" dirty="0" smtClean="0">
                <a:solidFill>
                  <a:srgbClr val="C00000"/>
                </a:solidFill>
                <a:latin typeface="Arial Black" panose="020B0A04020102020204" pitchFamily="34" charset="0"/>
              </a:rPr>
              <a:t>WHY? Whom did it anger?</a:t>
            </a:r>
          </a:p>
          <a:p>
            <a:pPr marL="285750" indent="-285750">
              <a:buFont typeface="Arial" panose="020B0604020202020204" pitchFamily="34" charset="0"/>
              <a:buChar char="•"/>
            </a:pPr>
            <a:r>
              <a:rPr lang="en-US" sz="2400" dirty="0" smtClean="0">
                <a:solidFill>
                  <a:srgbClr val="FF0000"/>
                </a:solidFill>
                <a:latin typeface="Arial Black" panose="020B0A04020102020204" pitchFamily="34" charset="0"/>
              </a:rPr>
              <a:t>Create a National Bank </a:t>
            </a:r>
            <a:r>
              <a:rPr lang="en-US" sz="2400" dirty="0" smtClean="0">
                <a:latin typeface="Arial Black" panose="020B0A04020102020204" pitchFamily="34" charset="0"/>
              </a:rPr>
              <a:t>– The Bank of the United States</a:t>
            </a:r>
          </a:p>
          <a:p>
            <a:pPr marL="285750" indent="-285750">
              <a:buFont typeface="Arial" panose="020B0604020202020204" pitchFamily="34" charset="0"/>
              <a:buChar char="•"/>
            </a:pPr>
            <a:r>
              <a:rPr lang="en-US" sz="2400" dirty="0" smtClean="0">
                <a:solidFill>
                  <a:srgbClr val="FF0000"/>
                </a:solidFill>
                <a:latin typeface="Arial Black" panose="020B0A04020102020204" pitchFamily="34" charset="0"/>
              </a:rPr>
              <a:t>Issue paper money</a:t>
            </a:r>
          </a:p>
          <a:p>
            <a:pPr marL="285750" indent="-285750">
              <a:buFont typeface="Arial" panose="020B0604020202020204" pitchFamily="34" charset="0"/>
              <a:buChar char="•"/>
            </a:pPr>
            <a:r>
              <a:rPr lang="en-US" sz="2400" dirty="0" smtClean="0">
                <a:latin typeface="Arial Black" panose="020B0A04020102020204" pitchFamily="34" charset="0"/>
              </a:rPr>
              <a:t>Made use of the “</a:t>
            </a:r>
            <a:r>
              <a:rPr lang="en-US" sz="2400" dirty="0" smtClean="0">
                <a:solidFill>
                  <a:srgbClr val="FF0000"/>
                </a:solidFill>
                <a:latin typeface="Arial Black" panose="020B0A04020102020204" pitchFamily="34" charset="0"/>
              </a:rPr>
              <a:t>Elastic Clause </a:t>
            </a:r>
            <a:r>
              <a:rPr lang="en-US" sz="2400" dirty="0" smtClean="0">
                <a:latin typeface="Arial Black" panose="020B0A04020102020204" pitchFamily="34" charset="0"/>
              </a:rPr>
              <a:t>of the U.S. Constitution”</a:t>
            </a:r>
            <a:endParaRPr lang="en-US" sz="2400" dirty="0">
              <a:latin typeface="Arial Black" panose="020B0A04020102020204" pitchFamily="34" charset="0"/>
            </a:endParaRPr>
          </a:p>
        </p:txBody>
      </p:sp>
    </p:spTree>
    <p:extLst>
      <p:ext uri="{BB962C8B-B14F-4D97-AF65-F5344CB8AC3E}">
        <p14:creationId xmlns:p14="http://schemas.microsoft.com/office/powerpoint/2010/main" val="23584076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91699"/>
            <a:ext cx="10515600" cy="1325563"/>
          </a:xfrm>
        </p:spPr>
        <p:txBody>
          <a:bodyPr/>
          <a:lstStyle/>
          <a:p>
            <a:pPr algn="ctr"/>
            <a:r>
              <a:rPr lang="en-US" dirty="0" smtClean="0">
                <a:latin typeface="Arial Black" pitchFamily="34" charset="0"/>
              </a:rPr>
              <a:t>The Early Republic</a:t>
            </a:r>
            <a:endParaRPr lang="en-US" dirty="0">
              <a:latin typeface="Arial Black" pitchFamily="34" charset="0"/>
            </a:endParaRPr>
          </a:p>
        </p:txBody>
      </p:sp>
      <p:sp>
        <p:nvSpPr>
          <p:cNvPr id="3" name="TextBox 2"/>
          <p:cNvSpPr txBox="1"/>
          <p:nvPr/>
        </p:nvSpPr>
        <p:spPr>
          <a:xfrm>
            <a:off x="536028" y="1521369"/>
            <a:ext cx="11147972" cy="4154984"/>
          </a:xfrm>
          <a:prstGeom prst="rect">
            <a:avLst/>
          </a:prstGeom>
          <a:noFill/>
        </p:spPr>
        <p:txBody>
          <a:bodyPr wrap="square" rtlCol="0">
            <a:spAutoFit/>
          </a:bodyPr>
          <a:lstStyle/>
          <a:p>
            <a:r>
              <a:rPr lang="en-US" sz="2400" dirty="0" smtClean="0">
                <a:solidFill>
                  <a:srgbClr val="C00000"/>
                </a:solidFill>
                <a:latin typeface="Arial Black" panose="020B0A04020102020204" pitchFamily="34" charset="0"/>
              </a:rPr>
              <a:t>The Judiciary Act of 1789</a:t>
            </a:r>
            <a:r>
              <a:rPr lang="en-US" sz="2400" dirty="0" smtClean="0">
                <a:latin typeface="Arial Black" panose="020B0A04020102020204" pitchFamily="34" charset="0"/>
              </a:rPr>
              <a:t>: </a:t>
            </a:r>
            <a:r>
              <a:rPr lang="en-US" sz="2400" dirty="0" smtClean="0">
                <a:solidFill>
                  <a:srgbClr val="FF0000"/>
                </a:solidFill>
                <a:latin typeface="Arial Black" panose="020B0A04020102020204" pitchFamily="34" charset="0"/>
              </a:rPr>
              <a:t>The Constitution authorized the Supreme Court and lower courts</a:t>
            </a:r>
            <a:r>
              <a:rPr lang="en-US" sz="2400" dirty="0" smtClean="0">
                <a:latin typeface="Arial Black" panose="020B0A04020102020204" pitchFamily="34" charset="0"/>
              </a:rPr>
              <a:t> – but did not explain how to do it</a:t>
            </a:r>
          </a:p>
          <a:p>
            <a:pPr marL="800100" lvl="1" indent="-342900">
              <a:buFont typeface="Arial" pitchFamily="34" charset="0"/>
              <a:buChar char="•"/>
            </a:pPr>
            <a:r>
              <a:rPr lang="en-US" sz="2400" dirty="0" smtClean="0">
                <a:latin typeface="Arial Black" panose="020B0A04020102020204" pitchFamily="34" charset="0"/>
              </a:rPr>
              <a:t>The Supreme Court would consist of a Chief Justice and FIVE Associate Justices</a:t>
            </a:r>
          </a:p>
          <a:p>
            <a:pPr marL="800100" lvl="1" indent="-342900">
              <a:buFont typeface="Arial" pitchFamily="34" charset="0"/>
              <a:buChar char="•"/>
            </a:pPr>
            <a:r>
              <a:rPr lang="en-US" sz="2400" dirty="0" smtClean="0">
                <a:solidFill>
                  <a:srgbClr val="FF0000"/>
                </a:solidFill>
                <a:latin typeface="Arial Black" panose="020B0A04020102020204" pitchFamily="34" charset="0"/>
              </a:rPr>
              <a:t>Three Federal Circuit Courts</a:t>
            </a:r>
          </a:p>
          <a:p>
            <a:pPr marL="800100" lvl="1" indent="-342900">
              <a:buFont typeface="Arial" pitchFamily="34" charset="0"/>
              <a:buChar char="•"/>
            </a:pPr>
            <a:r>
              <a:rPr lang="en-US" sz="2400" dirty="0" smtClean="0">
                <a:solidFill>
                  <a:srgbClr val="FF0000"/>
                </a:solidFill>
                <a:latin typeface="Arial Black" panose="020B0A04020102020204" pitchFamily="34" charset="0"/>
              </a:rPr>
              <a:t>Thirteen Federal District Courts</a:t>
            </a:r>
          </a:p>
          <a:p>
            <a:pPr marL="800100" lvl="1" indent="-342900">
              <a:buFont typeface="Arial" pitchFamily="34" charset="0"/>
              <a:buChar char="•"/>
            </a:pPr>
            <a:r>
              <a:rPr lang="en-US" sz="2400" dirty="0" smtClean="0">
                <a:latin typeface="Arial Black" panose="020B0A04020102020204" pitchFamily="34" charset="0"/>
              </a:rPr>
              <a:t>Section 25 of the Judiciary Act allowed state court decisions to be appealed to a federal court on issues of constitutionality</a:t>
            </a:r>
          </a:p>
          <a:p>
            <a:pPr marL="800100" lvl="1" indent="-342900">
              <a:buFont typeface="Arial" pitchFamily="34" charset="0"/>
              <a:buChar char="•"/>
            </a:pPr>
            <a:r>
              <a:rPr lang="en-US" sz="2400" dirty="0" smtClean="0">
                <a:solidFill>
                  <a:srgbClr val="FF0000"/>
                </a:solidFill>
                <a:latin typeface="Arial Black" panose="020B0A04020102020204" pitchFamily="34" charset="0"/>
              </a:rPr>
              <a:t>Supreme Court is the “supreme law of the land”</a:t>
            </a:r>
          </a:p>
          <a:p>
            <a:pPr marL="800100" lvl="1" indent="-342900">
              <a:buFont typeface="Arial" pitchFamily="34" charset="0"/>
              <a:buChar char="•"/>
            </a:pPr>
            <a:endParaRPr lang="en-US" sz="2400" dirty="0">
              <a:latin typeface="Arial Black" panose="020B0A04020102020204" pitchFamily="34" charset="0"/>
            </a:endParaRPr>
          </a:p>
        </p:txBody>
      </p:sp>
    </p:spTree>
    <p:extLst>
      <p:ext uri="{BB962C8B-B14F-4D97-AF65-F5344CB8AC3E}">
        <p14:creationId xmlns:p14="http://schemas.microsoft.com/office/powerpoint/2010/main" val="3466804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latin typeface="Arial Black" pitchFamily="34" charset="0"/>
              </a:rPr>
              <a:t>Colonial Economics</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10" name="TextBox 9"/>
          <p:cNvSpPr txBox="1"/>
          <p:nvPr/>
        </p:nvSpPr>
        <p:spPr>
          <a:xfrm>
            <a:off x="368300" y="1371601"/>
            <a:ext cx="10985500" cy="3785652"/>
          </a:xfrm>
          <a:prstGeom prst="rect">
            <a:avLst/>
          </a:prstGeom>
          <a:noFill/>
        </p:spPr>
        <p:txBody>
          <a:bodyPr wrap="square" rtlCol="0">
            <a:spAutoFit/>
          </a:bodyPr>
          <a:lstStyle/>
          <a:p>
            <a:r>
              <a:rPr lang="en-US" sz="2400" dirty="0" smtClean="0">
                <a:solidFill>
                  <a:srgbClr val="FF0000"/>
                </a:solidFill>
                <a:latin typeface="Arial Black" pitchFamily="34" charset="0"/>
              </a:rPr>
              <a:t>Mercantilism</a:t>
            </a:r>
            <a:r>
              <a:rPr lang="en-US" sz="2400" dirty="0">
                <a:latin typeface="Arial Black" pitchFamily="34" charset="0"/>
              </a:rPr>
              <a:t>: Colonies existed to benefit the “Mother Country” by </a:t>
            </a:r>
          </a:p>
          <a:p>
            <a:pPr>
              <a:buFont typeface="Arial" pitchFamily="34" charset="0"/>
              <a:buChar char="•"/>
            </a:pPr>
            <a:r>
              <a:rPr lang="en-US" sz="2400" dirty="0">
                <a:latin typeface="Arial Black" pitchFamily="34" charset="0"/>
              </a:rPr>
              <a:t> </a:t>
            </a:r>
            <a:r>
              <a:rPr lang="en-US" sz="2400" dirty="0">
                <a:solidFill>
                  <a:srgbClr val="FF0000"/>
                </a:solidFill>
                <a:latin typeface="Arial Black" pitchFamily="34" charset="0"/>
              </a:rPr>
              <a:t>providing raw materials </a:t>
            </a:r>
            <a:r>
              <a:rPr lang="en-US" sz="2400" dirty="0">
                <a:latin typeface="Arial Black" pitchFamily="34" charset="0"/>
              </a:rPr>
              <a:t>for industry</a:t>
            </a:r>
          </a:p>
          <a:p>
            <a:pPr>
              <a:buFont typeface="Arial" pitchFamily="34" charset="0"/>
              <a:buChar char="•"/>
            </a:pPr>
            <a:r>
              <a:rPr lang="en-US" sz="2400" dirty="0">
                <a:latin typeface="Arial Black" pitchFamily="34" charset="0"/>
              </a:rPr>
              <a:t> providing a </a:t>
            </a:r>
            <a:r>
              <a:rPr lang="en-US" sz="2400" dirty="0">
                <a:solidFill>
                  <a:srgbClr val="FF0000"/>
                </a:solidFill>
                <a:latin typeface="Arial Black" pitchFamily="34" charset="0"/>
              </a:rPr>
              <a:t>captive market </a:t>
            </a:r>
            <a:r>
              <a:rPr lang="en-US" sz="2400" dirty="0">
                <a:latin typeface="Arial Black" pitchFamily="34" charset="0"/>
              </a:rPr>
              <a:t>for Mother’s finished goods</a:t>
            </a:r>
          </a:p>
          <a:p>
            <a:pPr>
              <a:buFont typeface="Arial" pitchFamily="34" charset="0"/>
              <a:buChar char="•"/>
            </a:pPr>
            <a:r>
              <a:rPr lang="en-US" sz="2400" dirty="0">
                <a:latin typeface="Arial Black" pitchFamily="34" charset="0"/>
              </a:rPr>
              <a:t> </a:t>
            </a:r>
            <a:r>
              <a:rPr lang="en-US" sz="2400" dirty="0">
                <a:solidFill>
                  <a:srgbClr val="FF0000"/>
                </a:solidFill>
                <a:latin typeface="Arial Black" pitchFamily="34" charset="0"/>
              </a:rPr>
              <a:t>contribute to the wealth </a:t>
            </a:r>
            <a:r>
              <a:rPr lang="en-US" sz="2400" dirty="0">
                <a:latin typeface="Arial Black" pitchFamily="34" charset="0"/>
              </a:rPr>
              <a:t>of the Mother Country</a:t>
            </a:r>
          </a:p>
          <a:p>
            <a:pPr>
              <a:buFont typeface="Arial" pitchFamily="34" charset="0"/>
              <a:buChar char="•"/>
            </a:pPr>
            <a:r>
              <a:rPr lang="en-US" sz="2400" dirty="0">
                <a:latin typeface="Arial Black" pitchFamily="34" charset="0"/>
              </a:rPr>
              <a:t> </a:t>
            </a:r>
            <a:r>
              <a:rPr lang="en-US" sz="2400" dirty="0">
                <a:solidFill>
                  <a:srgbClr val="FF0000"/>
                </a:solidFill>
                <a:latin typeface="Arial Black" pitchFamily="34" charset="0"/>
              </a:rPr>
              <a:t>“Do not compete with Mother </a:t>
            </a:r>
            <a:r>
              <a:rPr lang="en-US" sz="2400" dirty="0">
                <a:latin typeface="Arial Black" pitchFamily="34" charset="0"/>
              </a:rPr>
              <a:t>in terms of buying or selling to other countries”</a:t>
            </a:r>
          </a:p>
          <a:p>
            <a:pPr>
              <a:buFont typeface="Arial" pitchFamily="34" charset="0"/>
              <a:buChar char="•"/>
            </a:pPr>
            <a:endParaRPr lang="en-US" sz="2400" dirty="0">
              <a:latin typeface="Arial Rounded MT Bold" pitchFamily="34" charset="0"/>
            </a:endParaRPr>
          </a:p>
          <a:p>
            <a:endParaRPr lang="en-US" sz="2400" dirty="0">
              <a:latin typeface="Arial Rounded MT Bold" pitchFamily="34" charset="0"/>
            </a:endParaRPr>
          </a:p>
          <a:p>
            <a:pPr>
              <a:defRPr/>
            </a:pPr>
            <a:endParaRPr lang="en-US" sz="2400" dirty="0">
              <a:solidFill>
                <a:srgbClr val="FF0000"/>
              </a:solidFill>
              <a:latin typeface="Arial Rounded MT Bold" pitchFamily="34" charset="0"/>
            </a:endParaRPr>
          </a:p>
        </p:txBody>
      </p:sp>
      <p:pic>
        <p:nvPicPr>
          <p:cNvPr id="6" name="Picture 5"/>
          <p:cNvPicPr>
            <a:picLocks noChangeAspect="1"/>
          </p:cNvPicPr>
          <p:nvPr/>
        </p:nvPicPr>
        <p:blipFill>
          <a:blip r:embed="rId2"/>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29183791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91699"/>
            <a:ext cx="10515600" cy="1325563"/>
          </a:xfrm>
        </p:spPr>
        <p:txBody>
          <a:bodyPr/>
          <a:lstStyle/>
          <a:p>
            <a:pPr algn="ctr"/>
            <a:r>
              <a:rPr lang="en-US" dirty="0" smtClean="0">
                <a:latin typeface="Arial Black" pitchFamily="34" charset="0"/>
              </a:rPr>
              <a:t>The Early Republic</a:t>
            </a:r>
            <a:endParaRPr lang="en-US" dirty="0">
              <a:latin typeface="Arial Black" pitchFamily="34" charset="0"/>
            </a:endParaRPr>
          </a:p>
        </p:txBody>
      </p:sp>
      <p:sp>
        <p:nvSpPr>
          <p:cNvPr id="2" name="TextBox 1"/>
          <p:cNvSpPr txBox="1"/>
          <p:nvPr/>
        </p:nvSpPr>
        <p:spPr>
          <a:xfrm>
            <a:off x="838200" y="1308100"/>
            <a:ext cx="10744200" cy="4893647"/>
          </a:xfrm>
          <a:prstGeom prst="rect">
            <a:avLst/>
          </a:prstGeom>
          <a:noFill/>
        </p:spPr>
        <p:txBody>
          <a:bodyPr wrap="square" rtlCol="0">
            <a:spAutoFit/>
          </a:bodyPr>
          <a:lstStyle/>
          <a:p>
            <a:r>
              <a:rPr lang="en-US" sz="2400" dirty="0" smtClean="0">
                <a:latin typeface="Arial Black" panose="020B0A04020102020204" pitchFamily="34" charset="0"/>
                <a:hlinkClick r:id="rId2"/>
              </a:rPr>
              <a:t>The Whiskey Rebellion: </a:t>
            </a:r>
            <a:endParaRPr lang="en-US" sz="2400" dirty="0" smtClean="0">
              <a:latin typeface="Arial Black" panose="020B0A04020102020204" pitchFamily="34" charset="0"/>
            </a:endParaRPr>
          </a:p>
          <a:p>
            <a:pPr marL="342900" indent="-342900">
              <a:buFont typeface="Arial" panose="020B0604020202020204" pitchFamily="34" charset="0"/>
              <a:buChar char="•"/>
            </a:pPr>
            <a:r>
              <a:rPr lang="en-US" sz="2400" dirty="0" smtClean="0">
                <a:latin typeface="Arial Black" panose="020B0A04020102020204" pitchFamily="34" charset="0"/>
              </a:rPr>
              <a:t>Started because </a:t>
            </a:r>
            <a:r>
              <a:rPr lang="en-US" sz="2400" dirty="0" smtClean="0">
                <a:solidFill>
                  <a:srgbClr val="FF0000"/>
                </a:solidFill>
                <a:latin typeface="Arial Black" panose="020B0A04020102020204" pitchFamily="34" charset="0"/>
              </a:rPr>
              <a:t>Alexander Hamilton </a:t>
            </a:r>
            <a:r>
              <a:rPr lang="en-US" sz="2400" dirty="0" smtClean="0">
                <a:latin typeface="Arial Black" panose="020B0A04020102020204" pitchFamily="34" charset="0"/>
              </a:rPr>
              <a:t>sought to </a:t>
            </a:r>
            <a:r>
              <a:rPr lang="en-US" sz="2400" dirty="0" smtClean="0">
                <a:solidFill>
                  <a:srgbClr val="FF0000"/>
                </a:solidFill>
                <a:latin typeface="Arial Black" panose="020B0A04020102020204" pitchFamily="34" charset="0"/>
              </a:rPr>
              <a:t>impose a tax on “distilled spirits”</a:t>
            </a:r>
          </a:p>
          <a:p>
            <a:pPr marL="342900" indent="-342900">
              <a:buFont typeface="Arial" panose="020B0604020202020204" pitchFamily="34" charset="0"/>
              <a:buChar char="•"/>
            </a:pPr>
            <a:r>
              <a:rPr lang="en-US" sz="2400" dirty="0" smtClean="0">
                <a:latin typeface="Arial Black" panose="020B0A04020102020204" pitchFamily="34" charset="0"/>
              </a:rPr>
              <a:t>Many poor farmers made whiskey from their grain because it was easier to transport and sell</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Farmers in Western Pennsylvania refused to pay the tax and rebelled</a:t>
            </a:r>
          </a:p>
          <a:p>
            <a:pPr marL="342900" indent="-342900">
              <a:buFont typeface="Arial" panose="020B0604020202020204" pitchFamily="34" charset="0"/>
              <a:buChar char="•"/>
            </a:pPr>
            <a:r>
              <a:rPr lang="en-US" sz="2400" dirty="0" smtClean="0">
                <a:latin typeface="Arial Black" panose="020B0A04020102020204" pitchFamily="34" charset="0"/>
              </a:rPr>
              <a:t>Hamilton saw this as an </a:t>
            </a:r>
            <a:r>
              <a:rPr lang="en-US" sz="2400" dirty="0" smtClean="0">
                <a:solidFill>
                  <a:srgbClr val="FF0000"/>
                </a:solidFill>
                <a:latin typeface="Arial Black" panose="020B0A04020102020204" pitchFamily="34" charset="0"/>
              </a:rPr>
              <a:t>opportunity to strengthen the Federal Government</a:t>
            </a:r>
            <a:r>
              <a:rPr lang="en-US" sz="2400" dirty="0" smtClean="0">
                <a:latin typeface="Arial Black" panose="020B0A04020102020204" pitchFamily="34" charset="0"/>
              </a:rPr>
              <a:t> by putting down the rebellion</a:t>
            </a:r>
          </a:p>
          <a:p>
            <a:pPr marL="342900" indent="-342900">
              <a:buFont typeface="Arial" panose="020B0604020202020204" pitchFamily="34" charset="0"/>
              <a:buChar char="•"/>
            </a:pPr>
            <a:r>
              <a:rPr lang="en-US" sz="2400" dirty="0" smtClean="0">
                <a:latin typeface="Arial Black" panose="020B0A04020102020204" pitchFamily="34" charset="0"/>
              </a:rPr>
              <a:t>15,000 soldiers led by George Washington and Hamilton went to Pennsylvania</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The rebelling farmers scattered</a:t>
            </a:r>
          </a:p>
          <a:p>
            <a:pPr marL="342900" indent="-342900">
              <a:buFont typeface="Arial" panose="020B0604020202020204" pitchFamily="34" charset="0"/>
              <a:buChar char="•"/>
            </a:pPr>
            <a:endParaRPr lang="en-US" sz="2400" dirty="0">
              <a:latin typeface="Arial Black" panose="020B0A04020102020204" pitchFamily="34" charset="0"/>
            </a:endParaRPr>
          </a:p>
        </p:txBody>
      </p:sp>
    </p:spTree>
    <p:extLst>
      <p:ext uri="{BB962C8B-B14F-4D97-AF65-F5344CB8AC3E}">
        <p14:creationId xmlns:p14="http://schemas.microsoft.com/office/powerpoint/2010/main" val="38901534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00" y="-130175"/>
            <a:ext cx="10922000" cy="1325563"/>
          </a:xfrm>
        </p:spPr>
        <p:txBody>
          <a:bodyPr/>
          <a:lstStyle/>
          <a:p>
            <a:pPr algn="ctr"/>
            <a:r>
              <a:rPr lang="en-US" dirty="0" smtClean="0">
                <a:latin typeface="Arial Black" panose="020B0A04020102020204" pitchFamily="34" charset="0"/>
              </a:rPr>
              <a:t>Growth of the United States</a:t>
            </a:r>
            <a:endParaRPr lang="en-US" dirty="0">
              <a:latin typeface="Arial Black" panose="020B0A04020102020204" pitchFamily="34" charset="0"/>
            </a:endParaRPr>
          </a:p>
        </p:txBody>
      </p:sp>
      <p:sp>
        <p:nvSpPr>
          <p:cNvPr id="5" name="TextBox 4"/>
          <p:cNvSpPr txBox="1"/>
          <p:nvPr/>
        </p:nvSpPr>
        <p:spPr>
          <a:xfrm>
            <a:off x="482600" y="1473200"/>
            <a:ext cx="11176000" cy="646331"/>
          </a:xfrm>
          <a:prstGeom prst="rect">
            <a:avLst/>
          </a:prstGeom>
          <a:noFill/>
        </p:spPr>
        <p:txBody>
          <a:bodyPr wrap="square" rtlCol="0">
            <a:spAutoFit/>
          </a:bodyPr>
          <a:lstStyle/>
          <a:p>
            <a:endParaRPr lang="en-US" dirty="0" smtClean="0"/>
          </a:p>
          <a:p>
            <a:endParaRPr lang="en-US" dirty="0"/>
          </a:p>
        </p:txBody>
      </p:sp>
      <p:sp>
        <p:nvSpPr>
          <p:cNvPr id="2" name="TextBox 1"/>
          <p:cNvSpPr txBox="1"/>
          <p:nvPr/>
        </p:nvSpPr>
        <p:spPr>
          <a:xfrm>
            <a:off x="215901" y="1195388"/>
            <a:ext cx="11442699" cy="4401205"/>
          </a:xfrm>
          <a:prstGeom prst="rect">
            <a:avLst/>
          </a:prstGeom>
          <a:noFill/>
        </p:spPr>
        <p:txBody>
          <a:bodyPr wrap="square" rtlCol="0">
            <a:spAutoFit/>
          </a:bodyPr>
          <a:lstStyle/>
          <a:p>
            <a:r>
              <a:rPr lang="en-US" sz="2400" dirty="0" smtClean="0">
                <a:solidFill>
                  <a:srgbClr val="FF0000"/>
                </a:solidFill>
                <a:latin typeface="Arial Black" panose="020B0A04020102020204" pitchFamily="34" charset="0"/>
              </a:rPr>
              <a:t>Jay’s Treaty</a:t>
            </a:r>
            <a:r>
              <a:rPr lang="en-US" sz="2400" dirty="0" smtClean="0">
                <a:latin typeface="Arial Black" panose="020B0A04020102020204" pitchFamily="34" charset="0"/>
              </a:rPr>
              <a:t>: Signed November 19, 1794</a:t>
            </a:r>
          </a:p>
          <a:p>
            <a:pPr marL="285750" indent="-285750">
              <a:buFont typeface="Arial" panose="020B0604020202020204" pitchFamily="34" charset="0"/>
              <a:buChar char="•"/>
            </a:pPr>
            <a:r>
              <a:rPr lang="en-US" sz="2400" dirty="0" smtClean="0">
                <a:latin typeface="Arial Black" panose="020B0A04020102020204" pitchFamily="34" charset="0"/>
              </a:rPr>
              <a:t>John Jay was in Great Britain to </a:t>
            </a:r>
            <a:r>
              <a:rPr lang="en-US" sz="2400" dirty="0" smtClean="0">
                <a:solidFill>
                  <a:srgbClr val="FF0000"/>
                </a:solidFill>
                <a:latin typeface="Arial Black" panose="020B0A04020102020204" pitchFamily="34" charset="0"/>
              </a:rPr>
              <a:t>negotiate control of the land west of the Appalachian Mountains</a:t>
            </a:r>
          </a:p>
          <a:p>
            <a:pPr marL="285750" indent="-285750">
              <a:buFont typeface="Arial" panose="020B0604020202020204" pitchFamily="34" charset="0"/>
              <a:buChar char="•"/>
            </a:pPr>
            <a:r>
              <a:rPr lang="en-US" sz="2400" dirty="0" smtClean="0">
                <a:latin typeface="Arial Black" panose="020B0A04020102020204" pitchFamily="34" charset="0"/>
              </a:rPr>
              <a:t>The results of the Battle of Fallen Timbers caused the </a:t>
            </a:r>
            <a:r>
              <a:rPr lang="en-US" sz="2400" dirty="0" smtClean="0">
                <a:solidFill>
                  <a:srgbClr val="FF0000"/>
                </a:solidFill>
                <a:latin typeface="Arial Black" panose="020B0A04020102020204" pitchFamily="34" charset="0"/>
              </a:rPr>
              <a:t>British</a:t>
            </a:r>
            <a:r>
              <a:rPr lang="en-US" sz="2400" dirty="0" smtClean="0">
                <a:latin typeface="Arial Black" panose="020B0A04020102020204" pitchFamily="34" charset="0"/>
              </a:rPr>
              <a:t> to </a:t>
            </a:r>
            <a:r>
              <a:rPr lang="en-US" sz="2400" dirty="0" smtClean="0">
                <a:solidFill>
                  <a:srgbClr val="FF0000"/>
                </a:solidFill>
                <a:latin typeface="Arial Black" panose="020B0A04020102020204" pitchFamily="34" charset="0"/>
              </a:rPr>
              <a:t>evacuate their posts in the Northwest Territory</a:t>
            </a:r>
          </a:p>
          <a:p>
            <a:pPr marL="285750" indent="-285750">
              <a:buFont typeface="Arial" panose="020B0604020202020204" pitchFamily="34" charset="0"/>
              <a:buChar char="•"/>
            </a:pPr>
            <a:r>
              <a:rPr lang="en-US" sz="2400" dirty="0" smtClean="0">
                <a:latin typeface="Arial Black" panose="020B0A04020102020204" pitchFamily="34" charset="0"/>
              </a:rPr>
              <a:t>Americans in the NW Territory did not like that the British were allowed to continue their fur trade in the United States</a:t>
            </a:r>
          </a:p>
          <a:p>
            <a:pPr marL="285750" indent="-285750">
              <a:buFont typeface="Arial" panose="020B0604020202020204" pitchFamily="34" charset="0"/>
              <a:buChar char="•"/>
            </a:pPr>
            <a:r>
              <a:rPr lang="en-US" sz="2400" dirty="0" smtClean="0">
                <a:solidFill>
                  <a:srgbClr val="FF0000"/>
                </a:solidFill>
                <a:latin typeface="Arial Black" panose="020B0A04020102020204" pitchFamily="34" charset="0"/>
              </a:rPr>
              <a:t>U.S. had to pay lingering debts from the Treaty of Paris</a:t>
            </a:r>
          </a:p>
          <a:p>
            <a:pPr marL="285750" indent="-285750">
              <a:buFont typeface="Arial" panose="020B0604020202020204" pitchFamily="34" charset="0"/>
              <a:buChar char="•"/>
            </a:pPr>
            <a:r>
              <a:rPr lang="en-US" sz="2400" dirty="0" smtClean="0">
                <a:solidFill>
                  <a:srgbClr val="FF0000"/>
                </a:solidFill>
                <a:latin typeface="Arial Black" panose="020B0A04020102020204" pitchFamily="34" charset="0"/>
              </a:rPr>
              <a:t>Did not solve the problems with British Navy seizing U.S. Ships</a:t>
            </a:r>
          </a:p>
          <a:p>
            <a:pPr marL="742950" lvl="1" indent="-285750">
              <a:buFont typeface="Arial" panose="020B0604020202020204" pitchFamily="34" charset="0"/>
              <a:buChar char="•"/>
            </a:pPr>
            <a:r>
              <a:rPr lang="en-US" sz="3200" dirty="0">
                <a:solidFill>
                  <a:srgbClr val="FF0000"/>
                </a:solidFill>
                <a:latin typeface="Arial Black" panose="020B0A04020102020204" pitchFamily="34" charset="0"/>
              </a:rPr>
              <a:t>Did allow the U.S. to avoid going to war with Great Britain</a:t>
            </a:r>
          </a:p>
        </p:txBody>
      </p:sp>
      <p:sp>
        <p:nvSpPr>
          <p:cNvPr id="46084" name="AutoShape 4" descr="Image result for george washingt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8" name="AutoShape 8" descr="Image result for thomas jeffers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826842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00" y="-130175"/>
            <a:ext cx="10922000" cy="1325563"/>
          </a:xfrm>
        </p:spPr>
        <p:txBody>
          <a:bodyPr/>
          <a:lstStyle/>
          <a:p>
            <a:pPr algn="ctr"/>
            <a:r>
              <a:rPr lang="en-US" dirty="0" smtClean="0">
                <a:latin typeface="Arial Black" panose="020B0A04020102020204" pitchFamily="34" charset="0"/>
              </a:rPr>
              <a:t>Growth of the United States</a:t>
            </a:r>
            <a:endParaRPr lang="en-US" dirty="0">
              <a:latin typeface="Arial Black" panose="020B0A04020102020204" pitchFamily="34" charset="0"/>
            </a:endParaRPr>
          </a:p>
        </p:txBody>
      </p:sp>
      <p:sp>
        <p:nvSpPr>
          <p:cNvPr id="5" name="TextBox 4"/>
          <p:cNvSpPr txBox="1"/>
          <p:nvPr/>
        </p:nvSpPr>
        <p:spPr>
          <a:xfrm>
            <a:off x="482600" y="1473200"/>
            <a:ext cx="11176000" cy="646331"/>
          </a:xfrm>
          <a:prstGeom prst="rect">
            <a:avLst/>
          </a:prstGeom>
          <a:noFill/>
        </p:spPr>
        <p:txBody>
          <a:bodyPr wrap="square" rtlCol="0">
            <a:spAutoFit/>
          </a:bodyPr>
          <a:lstStyle/>
          <a:p>
            <a:endParaRPr lang="en-US" dirty="0" smtClean="0"/>
          </a:p>
          <a:p>
            <a:endParaRPr lang="en-US" dirty="0"/>
          </a:p>
        </p:txBody>
      </p:sp>
      <p:sp>
        <p:nvSpPr>
          <p:cNvPr id="2" name="TextBox 1"/>
          <p:cNvSpPr txBox="1"/>
          <p:nvPr/>
        </p:nvSpPr>
        <p:spPr>
          <a:xfrm>
            <a:off x="215901" y="1195388"/>
            <a:ext cx="11442699" cy="4893647"/>
          </a:xfrm>
          <a:prstGeom prst="rect">
            <a:avLst/>
          </a:prstGeom>
          <a:noFill/>
        </p:spPr>
        <p:txBody>
          <a:bodyPr wrap="square" rtlCol="0">
            <a:spAutoFit/>
          </a:bodyPr>
          <a:lstStyle/>
          <a:p>
            <a:r>
              <a:rPr lang="en-US" sz="2400" dirty="0" smtClean="0">
                <a:solidFill>
                  <a:srgbClr val="FF0000"/>
                </a:solidFill>
                <a:latin typeface="Arial Black" panose="020B0A04020102020204" pitchFamily="34" charset="0"/>
              </a:rPr>
              <a:t>Alien and Sedition Acts(1798):</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Alien Acts raised the residency requirement for U.S. citizenship from 5 to 14 years</a:t>
            </a:r>
          </a:p>
          <a:p>
            <a:pPr marL="342900" indent="-342900">
              <a:buFont typeface="Arial" panose="020B0604020202020204" pitchFamily="34" charset="0"/>
              <a:buChar char="•"/>
            </a:pPr>
            <a:r>
              <a:rPr lang="en-US" sz="2400" dirty="0" smtClean="0">
                <a:latin typeface="Arial Black" panose="020B0A04020102020204" pitchFamily="34" charset="0"/>
              </a:rPr>
              <a:t>Allowed the POTUS to deport “undesirables”</a:t>
            </a:r>
          </a:p>
          <a:p>
            <a:r>
              <a:rPr lang="en-US" sz="2400" dirty="0" smtClean="0">
                <a:solidFill>
                  <a:srgbClr val="FF0000"/>
                </a:solidFill>
                <a:latin typeface="Arial Black" panose="020B0A04020102020204" pitchFamily="34" charset="0"/>
              </a:rPr>
              <a:t>Sedition Acts: </a:t>
            </a:r>
          </a:p>
          <a:p>
            <a:r>
              <a:rPr lang="en-US" sz="2400" dirty="0" smtClean="0">
                <a:solidFill>
                  <a:srgbClr val="FF0000"/>
                </a:solidFill>
                <a:latin typeface="Arial Black" panose="020B0A04020102020204" pitchFamily="34" charset="0"/>
              </a:rPr>
              <a:t>	Fines and jail terms for anyone </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Expressing “false, scandalous and malicious statements” against the government</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USGOVT prosecuted and jailed many Democratic-Republican </a:t>
            </a:r>
            <a:r>
              <a:rPr lang="en-US" sz="2400" dirty="0" smtClean="0">
                <a:latin typeface="Arial Black" panose="020B0A04020102020204" pitchFamily="34" charset="0"/>
              </a:rPr>
              <a:t>editors, publishers and politicians</a:t>
            </a:r>
          </a:p>
          <a:p>
            <a:endParaRPr lang="en-US" sz="2400" dirty="0" smtClean="0">
              <a:solidFill>
                <a:srgbClr val="FF0000"/>
              </a:solidFill>
              <a:latin typeface="Arial Black" panose="020B0A04020102020204" pitchFamily="34" charset="0"/>
            </a:endParaRPr>
          </a:p>
          <a:p>
            <a:r>
              <a:rPr lang="en-US" sz="2400" dirty="0" smtClean="0">
                <a:solidFill>
                  <a:srgbClr val="FF0000"/>
                </a:solidFill>
                <a:latin typeface="Arial Black" panose="020B0A04020102020204" pitchFamily="34" charset="0"/>
              </a:rPr>
              <a:t>VIOLATED WHICH AMERICAN RIGHT?</a:t>
            </a:r>
          </a:p>
          <a:p>
            <a:endParaRPr lang="en-US" sz="2400" dirty="0" smtClean="0">
              <a:latin typeface="Arial Black" panose="020B0A04020102020204" pitchFamily="34" charset="0"/>
            </a:endParaRPr>
          </a:p>
        </p:txBody>
      </p:sp>
      <p:sp>
        <p:nvSpPr>
          <p:cNvPr id="46084" name="AutoShape 4" descr="Image result for george washingt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8" name="AutoShape 8" descr="Image result for thomas jeffers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09068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00" y="-130175"/>
            <a:ext cx="10922000" cy="1325563"/>
          </a:xfrm>
        </p:spPr>
        <p:txBody>
          <a:bodyPr/>
          <a:lstStyle/>
          <a:p>
            <a:pPr algn="ctr"/>
            <a:r>
              <a:rPr lang="en-US" dirty="0" smtClean="0">
                <a:latin typeface="Arial Black" panose="020B0A04020102020204" pitchFamily="34" charset="0"/>
              </a:rPr>
              <a:t>Growth of the United States</a:t>
            </a:r>
            <a:endParaRPr lang="en-US" dirty="0">
              <a:latin typeface="Arial Black" panose="020B0A04020102020204" pitchFamily="34" charset="0"/>
            </a:endParaRPr>
          </a:p>
        </p:txBody>
      </p:sp>
      <p:sp>
        <p:nvSpPr>
          <p:cNvPr id="5" name="TextBox 4"/>
          <p:cNvSpPr txBox="1"/>
          <p:nvPr/>
        </p:nvSpPr>
        <p:spPr>
          <a:xfrm>
            <a:off x="482600" y="1473200"/>
            <a:ext cx="11176000" cy="646331"/>
          </a:xfrm>
          <a:prstGeom prst="rect">
            <a:avLst/>
          </a:prstGeom>
          <a:noFill/>
        </p:spPr>
        <p:txBody>
          <a:bodyPr wrap="square" rtlCol="0">
            <a:spAutoFit/>
          </a:bodyPr>
          <a:lstStyle/>
          <a:p>
            <a:endParaRPr lang="en-US" dirty="0" smtClean="0"/>
          </a:p>
          <a:p>
            <a:endParaRPr lang="en-US" dirty="0"/>
          </a:p>
        </p:txBody>
      </p:sp>
      <p:sp>
        <p:nvSpPr>
          <p:cNvPr id="2" name="TextBox 1"/>
          <p:cNvSpPr txBox="1"/>
          <p:nvPr/>
        </p:nvSpPr>
        <p:spPr>
          <a:xfrm>
            <a:off x="215901" y="1195388"/>
            <a:ext cx="11442699" cy="2308324"/>
          </a:xfrm>
          <a:prstGeom prst="rect">
            <a:avLst/>
          </a:prstGeom>
          <a:noFill/>
        </p:spPr>
        <p:txBody>
          <a:bodyPr wrap="square" rtlCol="0">
            <a:spAutoFit/>
          </a:bodyPr>
          <a:lstStyle/>
          <a:p>
            <a:r>
              <a:rPr lang="en-US" sz="2400" dirty="0" smtClean="0">
                <a:solidFill>
                  <a:srgbClr val="FF0000"/>
                </a:solidFill>
                <a:latin typeface="Arial Black" panose="020B0A04020102020204" pitchFamily="34" charset="0"/>
              </a:rPr>
              <a:t>Virginia and Kentucky Resolutions:</a:t>
            </a:r>
          </a:p>
          <a:p>
            <a:pPr marL="342900" indent="-342900">
              <a:buFont typeface="Arial" panose="020B0604020202020204" pitchFamily="34" charset="0"/>
              <a:buChar char="•"/>
            </a:pPr>
            <a:r>
              <a:rPr lang="en-US" sz="2400" dirty="0" smtClean="0">
                <a:latin typeface="Arial Black" panose="020B0A04020102020204" pitchFamily="34" charset="0"/>
              </a:rPr>
              <a:t>Led by </a:t>
            </a:r>
            <a:r>
              <a:rPr lang="en-US" sz="2400" dirty="0" smtClean="0">
                <a:solidFill>
                  <a:srgbClr val="FF0000"/>
                </a:solidFill>
                <a:latin typeface="Arial Black" panose="020B0A04020102020204" pitchFamily="34" charset="0"/>
              </a:rPr>
              <a:t>Thomas Jefferson and James Madison</a:t>
            </a:r>
          </a:p>
          <a:p>
            <a:pPr marL="342900" indent="-342900">
              <a:buFont typeface="Arial" panose="020B0604020202020204" pitchFamily="34" charset="0"/>
              <a:buChar char="•"/>
            </a:pPr>
            <a:r>
              <a:rPr lang="en-US" sz="2400" dirty="0" smtClean="0">
                <a:latin typeface="Arial Black" panose="020B0A04020102020204" pitchFamily="34" charset="0"/>
              </a:rPr>
              <a:t>Virginia (Madison) and Kentucky (Jefferson) </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Approved by the state legislatures of VA and KY that states had the right to nullify any act of Congress they deemed unconstitutional</a:t>
            </a:r>
          </a:p>
        </p:txBody>
      </p:sp>
      <p:sp>
        <p:nvSpPr>
          <p:cNvPr id="46084" name="AutoShape 4" descr="Image result for george washingt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8" name="AutoShape 8" descr="Image result for thomas jeffers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cstate="print"/>
          <a:stretch>
            <a:fillRect/>
          </a:stretch>
        </p:blipFill>
        <p:spPr>
          <a:xfrm>
            <a:off x="3975101" y="3460556"/>
            <a:ext cx="3186112" cy="3060894"/>
          </a:xfrm>
          <a:prstGeom prst="rect">
            <a:avLst/>
          </a:prstGeom>
        </p:spPr>
      </p:pic>
    </p:spTree>
    <p:extLst>
      <p:ext uri="{BB962C8B-B14F-4D97-AF65-F5344CB8AC3E}">
        <p14:creationId xmlns:p14="http://schemas.microsoft.com/office/powerpoint/2010/main" val="20367838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00" y="-130175"/>
            <a:ext cx="10922000" cy="1325563"/>
          </a:xfrm>
        </p:spPr>
        <p:txBody>
          <a:bodyPr/>
          <a:lstStyle/>
          <a:p>
            <a:pPr algn="ctr"/>
            <a:r>
              <a:rPr lang="en-US" dirty="0" smtClean="0">
                <a:latin typeface="Arial Black" panose="020B0A04020102020204" pitchFamily="34" charset="0"/>
              </a:rPr>
              <a:t>Jefferson’s Presidency</a:t>
            </a:r>
            <a:endParaRPr lang="en-US" dirty="0">
              <a:latin typeface="Arial Black" panose="020B0A04020102020204" pitchFamily="34" charset="0"/>
            </a:endParaRPr>
          </a:p>
        </p:txBody>
      </p:sp>
      <p:sp>
        <p:nvSpPr>
          <p:cNvPr id="5" name="TextBox 4"/>
          <p:cNvSpPr txBox="1"/>
          <p:nvPr/>
        </p:nvSpPr>
        <p:spPr>
          <a:xfrm>
            <a:off x="482600" y="1473200"/>
            <a:ext cx="11176000" cy="646331"/>
          </a:xfrm>
          <a:prstGeom prst="rect">
            <a:avLst/>
          </a:prstGeom>
          <a:noFill/>
        </p:spPr>
        <p:txBody>
          <a:bodyPr wrap="square" rtlCol="0">
            <a:spAutoFit/>
          </a:bodyPr>
          <a:lstStyle/>
          <a:p>
            <a:endParaRPr lang="en-US" dirty="0" smtClean="0"/>
          </a:p>
          <a:p>
            <a:endParaRPr lang="en-US" dirty="0"/>
          </a:p>
        </p:txBody>
      </p:sp>
      <p:sp>
        <p:nvSpPr>
          <p:cNvPr id="2" name="TextBox 1"/>
          <p:cNvSpPr txBox="1"/>
          <p:nvPr/>
        </p:nvSpPr>
        <p:spPr>
          <a:xfrm>
            <a:off x="232979" y="865188"/>
            <a:ext cx="5880100" cy="4524315"/>
          </a:xfrm>
          <a:prstGeom prst="rect">
            <a:avLst/>
          </a:prstGeom>
          <a:noFill/>
        </p:spPr>
        <p:txBody>
          <a:bodyPr wrap="square" rtlCol="0">
            <a:spAutoFit/>
          </a:bodyPr>
          <a:lstStyle/>
          <a:p>
            <a:r>
              <a:rPr lang="en-US" sz="2400" dirty="0" smtClean="0">
                <a:latin typeface="Arial Black" panose="020B0A04020102020204" pitchFamily="34" charset="0"/>
              </a:rPr>
              <a:t>The 1800 Presidential Election:</a:t>
            </a:r>
          </a:p>
          <a:p>
            <a:pPr marL="342900" indent="-342900">
              <a:buFont typeface="Arial" panose="020B0604020202020204" pitchFamily="34" charset="0"/>
              <a:buChar char="•"/>
            </a:pPr>
            <a:r>
              <a:rPr lang="en-US" sz="2400" dirty="0" smtClean="0">
                <a:latin typeface="Arial Black" panose="020B0A04020102020204" pitchFamily="34" charset="0"/>
              </a:rPr>
              <a:t>Jefferson and Burr received the same number of Electoral votes</a:t>
            </a:r>
          </a:p>
          <a:p>
            <a:pPr marL="342900" indent="-342900">
              <a:buFont typeface="Arial" panose="020B0604020202020204" pitchFamily="34" charset="0"/>
              <a:buChar char="•"/>
            </a:pPr>
            <a:r>
              <a:rPr lang="en-US" sz="2400" dirty="0" smtClean="0">
                <a:latin typeface="Arial Black" panose="020B0A04020102020204" pitchFamily="34" charset="0"/>
              </a:rPr>
              <a:t>HofR voted 35 times to declare a winner</a:t>
            </a:r>
          </a:p>
          <a:p>
            <a:pPr marL="342900" indent="-342900">
              <a:buFont typeface="Arial" panose="020B0604020202020204" pitchFamily="34" charset="0"/>
              <a:buChar char="•"/>
            </a:pPr>
            <a:r>
              <a:rPr lang="en-US" sz="2400" dirty="0" smtClean="0">
                <a:latin typeface="Arial Black" panose="020B0A04020102020204" pitchFamily="34" charset="0"/>
              </a:rPr>
              <a:t>Alexander Hamilton convinced Federalists to vote for Jefferson</a:t>
            </a:r>
          </a:p>
          <a:p>
            <a:pPr marL="342900" indent="-342900">
              <a:buFont typeface="Arial" panose="020B0604020202020204" pitchFamily="34" charset="0"/>
              <a:buChar char="•"/>
            </a:pPr>
            <a:r>
              <a:rPr lang="en-US" sz="2400" dirty="0" smtClean="0">
                <a:latin typeface="Arial Black" panose="020B0A04020102020204" pitchFamily="34" charset="0"/>
              </a:rPr>
              <a:t>Jefferson – President</a:t>
            </a:r>
          </a:p>
          <a:p>
            <a:pPr marL="342900" indent="-342900">
              <a:buFont typeface="Arial" panose="020B0604020202020204" pitchFamily="34" charset="0"/>
              <a:buChar char="•"/>
            </a:pPr>
            <a:r>
              <a:rPr lang="en-US" sz="2400" dirty="0" smtClean="0">
                <a:latin typeface="Arial Black" panose="020B0A04020102020204" pitchFamily="34" charset="0"/>
              </a:rPr>
              <a:t>Burr – V.P.</a:t>
            </a:r>
          </a:p>
          <a:p>
            <a:pPr marL="342900" indent="-342900">
              <a:buFont typeface="Arial" panose="020B0604020202020204" pitchFamily="34" charset="0"/>
              <a:buChar char="•"/>
            </a:pPr>
            <a:r>
              <a:rPr lang="en-US" sz="2400" dirty="0" smtClean="0">
                <a:latin typeface="Arial Black" panose="020B0A04020102020204" pitchFamily="34" charset="0"/>
              </a:rPr>
              <a:t>The 12</a:t>
            </a:r>
            <a:r>
              <a:rPr lang="en-US" sz="2400" baseline="30000" dirty="0" smtClean="0">
                <a:latin typeface="Arial Black" panose="020B0A04020102020204" pitchFamily="34" charset="0"/>
              </a:rPr>
              <a:t>th</a:t>
            </a:r>
            <a:r>
              <a:rPr lang="en-US" sz="2400" dirty="0" smtClean="0">
                <a:latin typeface="Arial Black" panose="020B0A04020102020204" pitchFamily="34" charset="0"/>
              </a:rPr>
              <a:t> Amendment was added to cure the problems of this election</a:t>
            </a:r>
          </a:p>
        </p:txBody>
      </p:sp>
      <p:pic>
        <p:nvPicPr>
          <p:cNvPr id="10" name="Picture 9"/>
          <p:cNvPicPr>
            <a:picLocks noChangeAspect="1"/>
          </p:cNvPicPr>
          <p:nvPr/>
        </p:nvPicPr>
        <p:blipFill>
          <a:blip r:embed="rId2" cstate="print"/>
          <a:stretch>
            <a:fillRect/>
          </a:stretch>
        </p:blipFill>
        <p:spPr>
          <a:xfrm>
            <a:off x="6311900" y="825103"/>
            <a:ext cx="5545521" cy="5794150"/>
          </a:xfrm>
          <a:prstGeom prst="rect">
            <a:avLst/>
          </a:prstGeom>
        </p:spPr>
      </p:pic>
    </p:spTree>
    <p:extLst>
      <p:ext uri="{BB962C8B-B14F-4D97-AF65-F5344CB8AC3E}">
        <p14:creationId xmlns:p14="http://schemas.microsoft.com/office/powerpoint/2010/main" val="35405812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00" y="-130175"/>
            <a:ext cx="10922000" cy="1325563"/>
          </a:xfrm>
        </p:spPr>
        <p:txBody>
          <a:bodyPr/>
          <a:lstStyle/>
          <a:p>
            <a:pPr algn="ctr"/>
            <a:r>
              <a:rPr lang="en-US" dirty="0" smtClean="0">
                <a:latin typeface="Arial Black" panose="020B0A04020102020204" pitchFamily="34" charset="0"/>
              </a:rPr>
              <a:t>Growth of the United States</a:t>
            </a:r>
            <a:endParaRPr lang="en-US" dirty="0">
              <a:latin typeface="Arial Black" panose="020B0A04020102020204" pitchFamily="34" charset="0"/>
            </a:endParaRPr>
          </a:p>
        </p:txBody>
      </p:sp>
      <p:sp>
        <p:nvSpPr>
          <p:cNvPr id="5" name="TextBox 4"/>
          <p:cNvSpPr txBox="1"/>
          <p:nvPr/>
        </p:nvSpPr>
        <p:spPr>
          <a:xfrm>
            <a:off x="482600" y="1473200"/>
            <a:ext cx="11176000" cy="646331"/>
          </a:xfrm>
          <a:prstGeom prst="rect">
            <a:avLst/>
          </a:prstGeom>
          <a:noFill/>
        </p:spPr>
        <p:txBody>
          <a:bodyPr wrap="square" rtlCol="0">
            <a:spAutoFit/>
          </a:bodyPr>
          <a:lstStyle/>
          <a:p>
            <a:endParaRPr lang="en-US" dirty="0" smtClean="0"/>
          </a:p>
          <a:p>
            <a:endParaRPr lang="en-US" dirty="0"/>
          </a:p>
        </p:txBody>
      </p:sp>
      <p:sp>
        <p:nvSpPr>
          <p:cNvPr id="2" name="TextBox 1"/>
          <p:cNvSpPr txBox="1"/>
          <p:nvPr/>
        </p:nvSpPr>
        <p:spPr>
          <a:xfrm>
            <a:off x="215901" y="1195388"/>
            <a:ext cx="7264399" cy="5632311"/>
          </a:xfrm>
          <a:prstGeom prst="rect">
            <a:avLst/>
          </a:prstGeom>
          <a:noFill/>
        </p:spPr>
        <p:txBody>
          <a:bodyPr wrap="square" rtlCol="0">
            <a:spAutoFit/>
          </a:bodyPr>
          <a:lstStyle/>
          <a:p>
            <a:r>
              <a:rPr lang="en-US" sz="2400" dirty="0" smtClean="0">
                <a:latin typeface="Arial Black" panose="020B0A04020102020204" pitchFamily="34" charset="0"/>
              </a:rPr>
              <a:t>The Miami Confederacy: </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Native Americans did not accept the provisions of the Treaty of Paris 1783</a:t>
            </a:r>
          </a:p>
          <a:p>
            <a:pPr marL="342900" indent="-342900">
              <a:buFont typeface="Arial" panose="020B0604020202020204" pitchFamily="34" charset="0"/>
              <a:buChar char="•"/>
            </a:pPr>
            <a:r>
              <a:rPr lang="en-US" sz="2400" dirty="0" smtClean="0">
                <a:latin typeface="Arial Black" panose="020B0A04020102020204" pitchFamily="34" charset="0"/>
              </a:rPr>
              <a:t>Used the presence of British troops to strengthen their resistance to American settlers</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Miami Confederacy </a:t>
            </a:r>
            <a:r>
              <a:rPr lang="en-US" sz="2400" dirty="0" smtClean="0">
                <a:latin typeface="Arial Black" panose="020B0A04020102020204" pitchFamily="34" charset="0"/>
              </a:rPr>
              <a:t>led by Little Turtle </a:t>
            </a:r>
            <a:r>
              <a:rPr lang="en-US" sz="2400" dirty="0" smtClean="0">
                <a:solidFill>
                  <a:srgbClr val="FF0000"/>
                </a:solidFill>
                <a:latin typeface="Arial Black" panose="020B0A04020102020204" pitchFamily="34" charset="0"/>
              </a:rPr>
              <a:t>defeated federal troops in battles in 1790-1791</a:t>
            </a:r>
          </a:p>
          <a:p>
            <a:pPr marL="342900" indent="-342900">
              <a:buFont typeface="Arial" panose="020B0604020202020204" pitchFamily="34" charset="0"/>
              <a:buChar char="•"/>
            </a:pPr>
            <a:r>
              <a:rPr lang="en-US" sz="2400" dirty="0" smtClean="0">
                <a:latin typeface="Arial Black" panose="020B0A04020102020204" pitchFamily="34" charset="0"/>
              </a:rPr>
              <a:t>The appointment of </a:t>
            </a:r>
            <a:r>
              <a:rPr lang="en-US" sz="2400" dirty="0" smtClean="0">
                <a:solidFill>
                  <a:srgbClr val="FF0000"/>
                </a:solidFill>
                <a:latin typeface="Arial Black" panose="020B0A04020102020204" pitchFamily="34" charset="0"/>
              </a:rPr>
              <a:t>Gen. Anthony “Mad Anthony” Wayne</a:t>
            </a:r>
            <a:r>
              <a:rPr lang="en-US" sz="2400" dirty="0" smtClean="0">
                <a:latin typeface="Arial Black" panose="020B0A04020102020204" pitchFamily="34" charset="0"/>
              </a:rPr>
              <a:t> defeated the </a:t>
            </a:r>
            <a:r>
              <a:rPr lang="en-US" sz="2400" dirty="0">
                <a:latin typeface="Arial Black" panose="020B0A04020102020204" pitchFamily="34" charset="0"/>
              </a:rPr>
              <a:t>Miami </a:t>
            </a:r>
            <a:r>
              <a:rPr lang="en-US" sz="2400" dirty="0" smtClean="0">
                <a:latin typeface="Arial Black" panose="020B0A04020102020204" pitchFamily="34" charset="0"/>
              </a:rPr>
              <a:t>Confederacy at the </a:t>
            </a:r>
            <a:r>
              <a:rPr lang="en-US" sz="2400" dirty="0" smtClean="0">
                <a:solidFill>
                  <a:srgbClr val="FF0000"/>
                </a:solidFill>
                <a:latin typeface="Arial Black" panose="020B0A04020102020204" pitchFamily="34" charset="0"/>
              </a:rPr>
              <a:t>Battle of Fallen Timbers</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The Treaty of Greenville ended Indian resistance in Ohio</a:t>
            </a:r>
            <a:endParaRPr lang="en-US" sz="2400" dirty="0">
              <a:solidFill>
                <a:srgbClr val="FF0000"/>
              </a:solidFill>
              <a:latin typeface="Arial Black" panose="020B0A04020102020204" pitchFamily="34" charset="0"/>
            </a:endParaRPr>
          </a:p>
        </p:txBody>
      </p:sp>
      <p:sp>
        <p:nvSpPr>
          <p:cNvPr id="46084" name="AutoShape 4" descr="Image result for george washingt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8" name="AutoShape 8" descr="Image result for thomas jeffers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cstate="print"/>
          <a:stretch>
            <a:fillRect/>
          </a:stretch>
        </p:blipFill>
        <p:spPr>
          <a:xfrm>
            <a:off x="7467600" y="1473200"/>
            <a:ext cx="4191000" cy="4191000"/>
          </a:xfrm>
          <a:prstGeom prst="rect">
            <a:avLst/>
          </a:prstGeom>
        </p:spPr>
      </p:pic>
    </p:spTree>
    <p:extLst>
      <p:ext uri="{BB962C8B-B14F-4D97-AF65-F5344CB8AC3E}">
        <p14:creationId xmlns:p14="http://schemas.microsoft.com/office/powerpoint/2010/main" val="2517627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00" y="-130175"/>
            <a:ext cx="10922000" cy="1325563"/>
          </a:xfrm>
        </p:spPr>
        <p:txBody>
          <a:bodyPr/>
          <a:lstStyle/>
          <a:p>
            <a:pPr algn="ctr"/>
            <a:r>
              <a:rPr lang="en-US" dirty="0" smtClean="0">
                <a:latin typeface="Arial Black" panose="020B0A04020102020204" pitchFamily="34" charset="0"/>
              </a:rPr>
              <a:t>Jefferson’s Presidency</a:t>
            </a:r>
            <a:endParaRPr lang="en-US" dirty="0">
              <a:latin typeface="Arial Black" panose="020B0A04020102020204" pitchFamily="34" charset="0"/>
            </a:endParaRPr>
          </a:p>
        </p:txBody>
      </p:sp>
      <p:sp>
        <p:nvSpPr>
          <p:cNvPr id="5" name="TextBox 4"/>
          <p:cNvSpPr txBox="1"/>
          <p:nvPr/>
        </p:nvSpPr>
        <p:spPr>
          <a:xfrm>
            <a:off x="482600" y="1473200"/>
            <a:ext cx="11176000" cy="646331"/>
          </a:xfrm>
          <a:prstGeom prst="rect">
            <a:avLst/>
          </a:prstGeom>
          <a:noFill/>
        </p:spPr>
        <p:txBody>
          <a:bodyPr wrap="square" rtlCol="0">
            <a:spAutoFit/>
          </a:bodyPr>
          <a:lstStyle/>
          <a:p>
            <a:endParaRPr lang="en-US" dirty="0" smtClean="0"/>
          </a:p>
          <a:p>
            <a:endParaRPr lang="en-US" dirty="0"/>
          </a:p>
        </p:txBody>
      </p:sp>
      <p:sp>
        <p:nvSpPr>
          <p:cNvPr id="2" name="TextBox 1"/>
          <p:cNvSpPr txBox="1"/>
          <p:nvPr/>
        </p:nvSpPr>
        <p:spPr>
          <a:xfrm>
            <a:off x="482600" y="1195388"/>
            <a:ext cx="11176000" cy="4893647"/>
          </a:xfrm>
          <a:prstGeom prst="rect">
            <a:avLst/>
          </a:prstGeom>
          <a:noFill/>
        </p:spPr>
        <p:txBody>
          <a:bodyPr wrap="square" rtlCol="0">
            <a:spAutoFit/>
          </a:bodyPr>
          <a:lstStyle/>
          <a:p>
            <a:r>
              <a:rPr lang="en-US" sz="2400" dirty="0" smtClean="0">
                <a:solidFill>
                  <a:srgbClr val="FF0000"/>
                </a:solidFill>
                <a:latin typeface="Arial Black" panose="020B0A04020102020204" pitchFamily="34" charset="0"/>
              </a:rPr>
              <a:t>Louisiana Purchase: </a:t>
            </a:r>
          </a:p>
          <a:p>
            <a:pPr marL="342900" indent="-342900">
              <a:buFont typeface="Arial" panose="020B0604020202020204" pitchFamily="34" charset="0"/>
              <a:buChar char="•"/>
            </a:pPr>
            <a:r>
              <a:rPr lang="en-US" sz="2400" dirty="0" smtClean="0">
                <a:latin typeface="Arial Black" panose="020B0A04020102020204" pitchFamily="34" charset="0"/>
              </a:rPr>
              <a:t>Spain cedes Louisiana Territory to France</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Slave revolt in (Haiti) ruined Napoleon’s plans of expanding his empire into North America</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Jefferson sends James Monroe to France to purchase New Orleans and western Florida</a:t>
            </a:r>
          </a:p>
          <a:p>
            <a:pPr marL="342900" indent="-342900">
              <a:buFont typeface="Arial" panose="020B0604020202020204" pitchFamily="34" charset="0"/>
              <a:buChar char="•"/>
            </a:pPr>
            <a:r>
              <a:rPr lang="en-US" sz="2400" dirty="0" smtClean="0">
                <a:latin typeface="Arial Black" panose="020B0A04020102020204" pitchFamily="34" charset="0"/>
              </a:rPr>
              <a:t>Napoleon needs Cash</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Sell the entire Louisiana Territory for $15 million</a:t>
            </a:r>
          </a:p>
          <a:p>
            <a:pPr marL="342900" indent="-342900">
              <a:buFont typeface="Arial" panose="020B0604020202020204" pitchFamily="34" charset="0"/>
              <a:buChar char="•"/>
            </a:pPr>
            <a:endParaRPr lang="en-US" sz="2400" dirty="0">
              <a:solidFill>
                <a:srgbClr val="FF0000"/>
              </a:solidFill>
              <a:latin typeface="Arial Black" panose="020B0A04020102020204" pitchFamily="34" charset="0"/>
            </a:endParaRP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Jefferson believed in a strict interpretation of the Constitution and buying land was not in the Constitution</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Jefferson submitted the treaty for Senate approval and it was ratified</a:t>
            </a:r>
            <a:endParaRPr lang="en-US" sz="2400" dirty="0">
              <a:latin typeface="Arial Black" panose="020B0A04020102020204" pitchFamily="34" charset="0"/>
            </a:endParaRPr>
          </a:p>
        </p:txBody>
      </p:sp>
    </p:spTree>
    <p:extLst>
      <p:ext uri="{BB962C8B-B14F-4D97-AF65-F5344CB8AC3E}">
        <p14:creationId xmlns:p14="http://schemas.microsoft.com/office/powerpoint/2010/main" val="31385878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00" y="-130175"/>
            <a:ext cx="10922000" cy="1325563"/>
          </a:xfrm>
        </p:spPr>
        <p:txBody>
          <a:bodyPr/>
          <a:lstStyle/>
          <a:p>
            <a:pPr algn="ctr"/>
            <a:r>
              <a:rPr lang="en-US" dirty="0" smtClean="0">
                <a:latin typeface="Arial Black" panose="020B0A04020102020204" pitchFamily="34" charset="0"/>
              </a:rPr>
              <a:t>Growth of the United States</a:t>
            </a:r>
            <a:endParaRPr lang="en-US" dirty="0">
              <a:latin typeface="Arial Black" panose="020B0A04020102020204" pitchFamily="34" charset="0"/>
            </a:endParaRPr>
          </a:p>
        </p:txBody>
      </p:sp>
      <p:sp>
        <p:nvSpPr>
          <p:cNvPr id="5" name="TextBox 4"/>
          <p:cNvSpPr txBox="1"/>
          <p:nvPr/>
        </p:nvSpPr>
        <p:spPr>
          <a:xfrm>
            <a:off x="482600" y="1473200"/>
            <a:ext cx="11176000" cy="646331"/>
          </a:xfrm>
          <a:prstGeom prst="rect">
            <a:avLst/>
          </a:prstGeom>
          <a:noFill/>
        </p:spPr>
        <p:txBody>
          <a:bodyPr wrap="square" rtlCol="0">
            <a:spAutoFit/>
          </a:bodyPr>
          <a:lstStyle/>
          <a:p>
            <a:endParaRPr lang="en-US" dirty="0" smtClean="0"/>
          </a:p>
          <a:p>
            <a:endParaRPr lang="en-US" dirty="0"/>
          </a:p>
        </p:txBody>
      </p:sp>
      <p:sp>
        <p:nvSpPr>
          <p:cNvPr id="2" name="TextBox 1"/>
          <p:cNvSpPr txBox="1"/>
          <p:nvPr/>
        </p:nvSpPr>
        <p:spPr>
          <a:xfrm>
            <a:off x="630621" y="1195388"/>
            <a:ext cx="9389679" cy="3046988"/>
          </a:xfrm>
          <a:prstGeom prst="rect">
            <a:avLst/>
          </a:prstGeom>
          <a:noFill/>
        </p:spPr>
        <p:txBody>
          <a:bodyPr wrap="square" rtlCol="0">
            <a:spAutoFit/>
          </a:bodyPr>
          <a:lstStyle/>
          <a:p>
            <a:r>
              <a:rPr lang="en-US" sz="2400" dirty="0" smtClean="0">
                <a:latin typeface="Arial Black" panose="020B0A04020102020204" pitchFamily="34" charset="0"/>
              </a:rPr>
              <a:t>The Treaty of San Lorenzo; aka </a:t>
            </a:r>
            <a:r>
              <a:rPr lang="en-US" sz="2400" dirty="0" smtClean="0">
                <a:solidFill>
                  <a:srgbClr val="FF0000"/>
                </a:solidFill>
                <a:latin typeface="Arial Black" panose="020B0A04020102020204" pitchFamily="34" charset="0"/>
              </a:rPr>
              <a:t>Pinckney’s Treaty of 1795:</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Spain feared that the U.S. and Great Britain would combine to take the Louisiana Territory from Spain</a:t>
            </a:r>
          </a:p>
          <a:p>
            <a:pPr marL="342900" indent="-342900">
              <a:buFont typeface="Arial" panose="020B0604020202020204" pitchFamily="34" charset="0"/>
              <a:buChar char="•"/>
            </a:pPr>
            <a:r>
              <a:rPr lang="en-US" sz="2400" dirty="0" smtClean="0">
                <a:solidFill>
                  <a:srgbClr val="FF0000"/>
                </a:solidFill>
                <a:latin typeface="Arial Black" panose="020B0A04020102020204" pitchFamily="34" charset="0"/>
              </a:rPr>
              <a:t>Spain ceded the Louisiana Territory to France in 1800 </a:t>
            </a:r>
            <a:r>
              <a:rPr lang="en-US" sz="2400" dirty="0" smtClean="0">
                <a:latin typeface="Arial Black" panose="020B0A04020102020204" pitchFamily="34" charset="0"/>
              </a:rPr>
              <a:t>with </a:t>
            </a:r>
            <a:r>
              <a:rPr lang="en-US" sz="2400" dirty="0">
                <a:latin typeface="Arial Black" panose="020B0A04020102020204" pitchFamily="34" charset="0"/>
              </a:rPr>
              <a:t>t</a:t>
            </a:r>
            <a:r>
              <a:rPr lang="en-US" sz="2400" dirty="0" smtClean="0">
                <a:latin typeface="Arial Black" panose="020B0A04020102020204" pitchFamily="34" charset="0"/>
              </a:rPr>
              <a:t>he</a:t>
            </a:r>
            <a:r>
              <a:rPr lang="en-US" sz="2400" dirty="0">
                <a:latin typeface="Arial Black" panose="020B0A04020102020204" pitchFamily="34" charset="0"/>
              </a:rPr>
              <a:t> Third Treaty of San </a:t>
            </a:r>
            <a:r>
              <a:rPr lang="en-US" sz="2400" dirty="0" smtClean="0">
                <a:latin typeface="Arial Black" panose="020B0A04020102020204" pitchFamily="34" charset="0"/>
              </a:rPr>
              <a:t>Ildefonso</a:t>
            </a:r>
          </a:p>
          <a:p>
            <a:pPr marL="342900" indent="-342900">
              <a:buFont typeface="Arial" panose="020B0604020202020204" pitchFamily="34" charset="0"/>
              <a:buChar char="•"/>
            </a:pPr>
            <a:r>
              <a:rPr lang="en-US" sz="2400" dirty="0" smtClean="0">
                <a:latin typeface="Arial Black" panose="020B0A04020102020204" pitchFamily="34" charset="0"/>
              </a:rPr>
              <a:t>Spain and the U.S. signed the Treaty of San Lorenzo which… </a:t>
            </a:r>
          </a:p>
        </p:txBody>
      </p:sp>
      <p:sp>
        <p:nvSpPr>
          <p:cNvPr id="46084" name="AutoShape 4" descr="Image result for george washingt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8" name="AutoShape 8" descr="Image result for thomas jeffers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033014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02118"/>
            <a:ext cx="11277600" cy="1143000"/>
          </a:xfrm>
        </p:spPr>
        <p:txBody>
          <a:bodyPr>
            <a:noAutofit/>
          </a:bodyPr>
          <a:lstStyle/>
          <a:p>
            <a:pPr algn="ctr"/>
            <a:r>
              <a:rPr lang="en-US" sz="4000" dirty="0" smtClean="0">
                <a:latin typeface="Arial Black" pitchFamily="34" charset="0"/>
              </a:rPr>
              <a:t>Review Activity </a:t>
            </a:r>
            <a:endParaRPr lang="en-US" sz="4000" dirty="0">
              <a:latin typeface="Arial Black" pitchFamily="34" charset="0"/>
            </a:endParaRPr>
          </a:p>
        </p:txBody>
      </p:sp>
      <p:sp>
        <p:nvSpPr>
          <p:cNvPr id="22530" name="AutoShape 2"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MRERQUExMVFRUTGRsaGBgYGBobGRYfHBscHRgdFxgbGyYgHRomGxoeHy8iJCcpLC0sGyAxNTAqNSYrLCkBCQoKBQUFDQUFDSkYEhgpKSkpKSkpKSkpKSkpKSkpKSkpKSkpKSkpKSkpKSkpKSkpKSkpKSkpKSkpKSkpKSkpKf/AABEIANsAiAMBIgACEQEDEQH/xAAcAAACAgMBAQAAAAAAAAAAAAAFBgMEAAIHAQj/xAA/EAACAQIEBAQEBAUCBAcBAAABAhEDIQAEEjEFQVFhBhMicTKBkaFCscHwFCPR4fEHUkNygqIVM2KSssLiF//EABQBAQAAAAAAAAAAAAAAAAAAAAD/xAAUEQEAAAAAAAAAAAAAAAAAAAAA/9oADAMBAAIRAxEAPwCtXaijKCZWSDqgEgmYMG0bYJ5OpcUkUMApaA07zJYm4iIjAvN0lBRRJvIIII5nsZFvpgnwqv5Ydg4IBCE6YMaTsO5+dsBZ4oCtQID+EFiw+EH4VAG5MHEw4uVAJQEEgLJ0X9oM4D5fPa6hbd3PpufSOi9z+mCnH1dPJhmgTuABMf0nAGqFJrF+1hcA4G5+sr+gRB3i0x9sb0eNqlAXlgLk2JJ7dsUabFzF4N9pwBbK5ceXAaIE9fvjfMhUKwBJIAOx+vbHvCHZh6SIFrg36/LE4pgsoJ1QwFotf2wEAy4kMCk++3z+fzxDWEwoZD3LwOsEgSMQV8irM7BFEKx2ENd5b3x7TprDaaanSk3UbEMGJ72wFmpRZSGOlgSAYMlfpvicZ2jMGssm1yRz2virkc6lJWKgAA01ttPqmY2O2/bBTP8ACqFcRWpK5YQGi47354DShXp19RU6lRipHcDb7zgRx/j9PKDRJ1sJHpO3v+KOgvhS4z4YOVvQqtTpyQCzkTy9KgC37nAjJ+IM040F/Ng2hS1pvAg2wA3jfEEqVAy0QbyCxaLG3xDkRecDaupiTUIZ+gFj7xN8OOb8PZysBUqowQbwkED/AJRzj2wMq8KWyU0Zi5u7AixsQANuRnAD+G0ldh6AzXIQKWMDckAgbW3x5hqynh/yVrkwxXTTlV+GQfi7264zAGa2XUIxEgU9N3GnXO8RtAY2xU8x0kNJBkg84ECT+mLVZgKDBpMTa1iG/ON4jEPFH9ckwoURe/f+mAlyHD40lAZsJ2jlP5nF7P6mhQZAEHUP0+WKFCsTEFgAASBuP9ojpi5nKzVGCrNhuTt7R0wFevT3EkQFgHc/PBHh2QZASWBBAiDc+5wKolagVmneD3AEjB3J59DKSLDpb2GAL8NyYCjrf7/pijxilmqLB6SI43IJ0kxyPXrIiO+C2WPoUzt3tjXiCrVXy3Eqxg3/ALYDnB8cEMwIsfSZ3QXkA31CT2++Di+Jcs+spUEEbBb7nttfEWW8PUlViqgkMbRaB1MYir+GhINMaRy6E/W30wFKtxug1SoyCqGMSQIWBPxAkDnij/4hmc0DSo1XcCSyg2UT+MjYezdbHDF4W8L03eo1YeZGnSLgXLXI57c8MFfgKNTFOkfJAsdAhmHQnmfed8BzijwurmqgoCo9Up8Wokqgm5AJ2x0DLcApZOkz0VPmaNAbcknYwNr3xPwvgK0KzmmAEKiPtN+fzxp4uqxTUATMtHWIA+5wEWTdgqDcaSHGkiGi2o9dXXEicARQh0lqpBM+9r8h1nArO1NVEanYh1LQTPqgW74uZrihCUSGaGuQswbW9Q7g4AlwPg601qK6XdpOqCIE+odLn8sZiXgXF3qBhV+JIGlVPTcnmTj3AJLUwy1KbWMEmedt/wB9MV85RmNQJ1oO5SLG30tixxIsssIXTZYvI6fMYjrZyaa1ohUBFjH3wErqAgcNOuJbp0t72xZKk0QdWlyDbaRzthSyWcap6dR+L0gH0gHr9sE21OQDsdoNwed/vgLOXzY0Kxgerp2vi/wpSSGEDtHXrgZ5CgxYibE/i6x7YkLhWCoWgkbEkX6j5b4B9ynqpggTMwNp62jE1Oj8JJupjbr3xHwaDSpk7xb9cSZoEgAESDN9sAKVmCHRGmYNt55iOm2PKNElQGZgQbSN4mftzwQRCDdKUm5Im+I6uX1DVoSe4k/lgIOBqNVeDI9O/Yt9cEVtPQ/XEAy55BLm8TNjzxPXX0SCR3AvgJ1eNpwI8VsvkgkkFZgi9zA+mCdHUT/TbCj4z4ovnU6AnddUbb8z7fngNszwSoq01PqVPbvYXPLFvM0hpCavQFg8tv3c4jy+osZdjDFRfv8A0jBCvKq3rYlJiSBzIva+2AHZbhBrqFp1dJE21fFyk9f74zBmjMiGIjSeXME2t2x5gOb18wzOqsYHra3M+kKJ5SWxto1ZYi5hxIP4ukjtjFoKWZpBUFVEdbu0DqPR9ce5Z2Arr0ZSLXkyTPyH54DXLUVWmDzE+8Ei376YvIykAC09BtiJqVxHK5E/fG70vi1GJv1PfngN8vSHw9DckzvyHfriWgASJgCYFvy3xXQE72URP6T3OJqFY6wIAIO/fAN3Da+mkvvG4ge+CFMhmmx3tzwP4XS/koQJInsDGL1MEzMGNu3W/PlgJP4YaYG3yxOcvtfbnGNGrgRefkfucb0K4IvY98BlCiZM7/T6Y84hXFKkzH8O3c/5xJRqgbmMVPEbTlyLeojAV6fGAMv5sReAJmT27YQswmqstRjPrufdhPzwVqBiqqDISYHX3wMpO6V6Zj0zcEWJEWg74BppqwckEQKl/Yk4stpRJmQykzuZhsKnHuNCfKKaWO4Vfsd/2cVaNFgQCgIHU/WYwDrX4ilIS2oqXpr6erDSPlJ54zC7mM6TT/8AKVfKK1BcEtpMxMHcW2xmABZZZVSFILF222khR/2oD88ScORQ9Y3uqnr/ALhYdb40zOb8t/LCamQBSJHIDUfecbUssxqwotUVB7A6p+cYDfLLJkknvzIG32xLUNpC9zqn7YtVsuquw2AMR2xW1jUQDdbkc7zGAq1LhYB3kjuOfti7k1gi1zeek4ipsSxIEXH7ti6tNRva1if8YC9meLVKH8KAqmlUDeZLEHcAaAAZ79Bhso0w1PUp9OiQPcdcK1bN0QlJS482+hYkEE/C45A8u4w35LKCnRUK/mKwMNtvJj5YCm7nXAchQBZfY8+v98aUHqgXqVD6ug2nbaxxJWUB13Ej5mAY023xpTWIgufVeIIMGwPe/LtgNMhman8Qg8xypL2YAAgKDyG8488R8Q2pgD0wTO22377YkoV4rLqJA9ROqLekDkN8CM26klmIEAmT0G+rpgKlRZEgjnMWwM4lQaaI6uAT/Q4M8IpfxVHzcsUqgH1KD6gJPLmDHLAzPkzSEAHWPlGx2/cYCvn6SCugBi4tz5z8sTQdW0+/zxY4zSHnKecCO0H/APWIEqtBMCRYA7nvgLlekKdNGFUaXEHVuT0QDcX3x5gLUzRBBc3ixsAq8go5dZxmAWc7UqUgMyynVUYsdQJK6mYqGYCASZtysOV9uHcQq1qcwbMF9O5CgtqN9wWA+uDniHjaCnUy49IKjTTeWKgkSFiw2mftgaSD6CdPpp+oWjUXP2AH2wBbL5lqazVUgsw0TBkMLTfaR98e5QEozKCC7QO0mP74B6HSoKas7iJggRYW32nBilmCKb+gIFFjMgmIt2wFzK01WoVYwS1u9hucK/ibjNRc29N1K06a/wAs8j1Ynryww5bLSoZ5LKtipuekTvt9sVv/AAOpm3/iM0pXL0gQFvLFQCNZFyNV7e2AG+FeDVauZy1cuop+aJpydZ0gkFrW5WN8dc8N8bqV10VAqhw3lwIVoJsvYCBzm+EbgOfpCkgUrTrJKkSQX2IOnm1uRG+PfDPHjSXMeezBv/MparCbqdA258v0wDbW4u61QmlXgCIBJFo5HaxxLl88GAsmroQZkdROFbgtYoaheoFJgiI9QiIvtBvgmKD0qb5mGqIbMREpeG1dACJnAZxzMZiQ1AUjBuhkBvmCYwFyn+qbZV1TMZZVBY6lT1FbSbxJH64O8Jz9LyaKn4lMEwbnbf8Ae2OceI+G1fNdkpOULO6hluQD6jq25/fAdZp5ilXoCrkai0dT638sLcdSORj8sQcZ4M2gViQdBDVBpiAR8Xcb8hjjXD+I1spVWtTeFYQyR6XU3YRjrfgDiqOPKd2aWY0la8UmUaqTHnBmCdxHfAA+IcRSpGhtWpTflus/KMRcEzK16tWkSlPy5CsWiQFBZvhgwdQ3Gwvi/mPCLKZpfzEU1FOkeqmNVgw5wBY88KRppTqOp1swZiqtID6pgaY1TOAYcpxullKyVK5SFDQoGpiJBRlXpuZJG4xmAtDg3kslerURg7MrlwQFB/3auc22ttjMBa8R8MTzaRpKWp6mXWpACh7oGkT6WIAOxBjcX0yGbQvXSpT1AMoCkxAA9MncSADbF7JuDURMwFQurMRr9B06QCAfVNjYEbDAXO1XkZimtqnlSnMRqFucEEXjAXcrXRQxFO9VdAOqU1dY3Wx27DEmQfSjMLFiIt0BMHqZ/LGeIUXRTZWlmshUfDpNtzc3v8sLvEuIPl7sZmQpSI6wVN5nnOAd0DVBq1Bpm87iJ94v+eFnjXEMzVrpTphmpKVBpiQr6TqIlbx1iJxR4L4zcegkKOW5I3/COeGPw0j0wKlFw3lj1CqUViBPmHfV3LGLxe+A8qceOZ8uotIUMwhYkh9QNo0mVBjqPvgFx+oammqzXUkFRACITPptaDfnN8RpmHrZirVy4kudXksfVTmSzKDBZTv2xvn2DW+IEEEgSfr88AX8M1AQ1gtReczqU7W59MNvBfEnkK6Oq1aLn1MkyJEN6CTbY745f4U4iRTVmkmkedrWgdv7Ye8lw/0q1IB1mdQN9/VaLHlGAJ08/R1tRy7tUCDV6wFEqLeqY53MY9yuVTNorcQpLRfVqVPMLFVj1CoukBQbGbjvhE8XcLWkdKT/ADLwRMd77YbeC5M5CFqMauhE1amJKBwTzvGpTA5fPAV+OeD0TMUly9ekFIqsNRDBQukqrEtYMSRbrtgjwWouSoUMx5boXdkcQBTUGYjmNh9Dhg4plRWzNDR6XEloHwpaZPIk2Hv2wD/1Y4rTSlRo6gGaoWIHZY26X++AF8ezdQZ5DSzD01rAVLOQjHZri0SCfnhWqV69HNPX069EMSwkiZAhjznninxDNFqZVoARvSByuCYxFkvEBeiadSmGYj0uRcX9XvawHLAEatd866PmWLatSgLupiZAmCfc7YzAermgt1ElfhifiNvqB+eMwDF4syJqmq4BZyNNMR6QnMkmNLFpjrHfFXh/HVrioaiIXfTpUKRoUcgegH5YLVPEVLN10qUafmFy2pT/ACyinmxOw732OJuMGlSqeQlNC1QU6k0400xMEA9IE98AGyLa6jFgYVgVAPKYMHlgtU4WmZ1IBCydJ6W5YEIvlMzOd5B2uDO3f2GIqvis0wqhA0AGS0C/UAHAWqHgtUU1fN0hL+oDSTfc8hgZxL+Zp0kCmpljNnjlPTv7YqVuP1XtUQMAZ0ydEi9hG/vijm+I1GF/SCCYW9u553wFjhsiqH1DUTqVuanlB7TEd8FXzdY1nIAKPBCsm3ULcECZxS4NwUsNZaZtvfe5/LBviHDSiBUcw1tRAlRN45dNxgF+jnaWXqMRBYNLKWMSbiBptE9cdE4bnV0pUp3VxBIPPlOOb8Q4Y3mup+JobUOYjpgrwTNNlUcG6lTv1ixA98AzVOHVM9nFdSBSDKq3uQu57zfFrxjnGGe8qlLNmGoBgtzCMxKgdw0doxt4C4kioNf/AA7L3tz9sFuAoi1cxnalg4C03b8IGrXpOwmRftGAP5nNjI0atVxqqm7AG9p0qD9fnJxx3jnEGzdfzH3E7ffT2m3sBjqXCwc5mNTD+TT2Ui51CJYciRsOQ98cu4j4eqUq1SkFJNA6dew0zYljYSoG5wA3iGcGgrA9ULNpE88a5LIqTGqwvIB2O/0jGlZKSMJOpjyWyj3ci49hiDMZ92XTAVW3VbCw5zvuN++AtPUWnVBQzpkhQJsTuTsMZiilXQ0ESxj2I5YzAF6nh8tVOmEFOkrFRsQ2vf6YzJvC5eobEhwTeZBET8sFeE8bOY/iqzL5bLQRWXSQsguAQDyMk4EI3opz6Qpf5SFIEnsMAx00p1vVUCkSszYwymRPuBhY4twhKNVgralIlbj92wTU6pANo+vT53wTyuXVwNSgiQRKz3wCKXn5jb7TPLENVSZJ5/5FsdUfw3lWI/lHV7kA+w54scR8P0UovpoiWU6RF9iZ9hzwCl4fqq9He4HtHX9MacSzJ06Bc6gFjmCd79Dix4YoU1pIwYHzBJifzxU8UVAGpBSQymbWPLAMXBPDdLM+Y9TXqQhAwaBtPMd8E/8A+fJVcU2qHy2Vl1CNaG0N0IHTEHgR9Qrjcelo5XBH/wBcXM5mgzV0q02ZVtSIJWDALEruTLLe9uW+AVqtL+DLUS1k16jbVUCmJUTfYc+eJ8tx+rmFisq5bK00/lK7AaybSxN3bnCrA74ocZrmiaVR0119MFm2pRyVVMcxipRXzaPmVTqqu0IW5Kgljp2FyB8sB0XgeeZhU8uqqIz6mdwRyUQiEgnbckexwv8A+pHDghpQ7urKTLGRIMSAAALHkOuC3CGUUWQgCxZZJnck7408fZTXl6NQC6RboHEX/wCpPvgOaeSZGm82a1x3GMKqrWi2+8dZnFzLUxrUsYEH2+uIK9TWWI5n6jrtgKGeQa9XNhbqce4t53K+qmQJsZjYCRBP1xmAZeJcQ15PNspEU4jncCbfXAelTP8AMpuCdBVhAPPn3tiTIKg4PXvJbWb9YH3xb4rmketR8uqk1aCa7ixAi8m088AN/itLmJYHb/GGPJ0ioAcn0m0b/cYF5rhD06lJSoIbTpYEFTEbEW+WHOpwWkx1SwYDadsBYyNWaemZi99x/cjFni7NToVKxXUyoxgSSBGwA95Ptgdlay0wNJ2PPnHPviXj+TzNdQcuwpjSQxJhYO/zt0wHMfDCuquzPAO4m3vGPPEOYkowe97722P774p8DFSpUCUheoQF6GTCmDt/jDh4t8EDLjLg+skkPN9bECCOggEfPASf6Z5kKKru6qIUCeu5ieQthyz9OlVdSzyV/BPUbwL7YWOAcF00NCgltWo8zEDBPw/RTzoIAaW5b9u0YBR8QeHcxQFSoV/lyYYEFQs2Bvb2wtvxV3AQcgQCI9N5253x1r/UoMvDiFUQaihptpBMj3k2+eOQZdBr9PmAjeNIXeREgmflgHvhvjvLVSiVValUpkQsSW6iRIxb4lxrzUZFFQAtbUFhlmQLdGG/Q4Ss5KOj6YKnULD1e56bcumGasxZQ49A7gwL2+X98AGylEloPIyI+04r8TyxV2A/EJP02GLeXIFQx0MnrjziFPU6GbWjAUs1T06Y32+u04zEnEKZFTUSSDYDkD7YzABOBcFr5nXQRgPTrYE7gclHXngpwXKLSrtTYkunpgLIkdT0wx+A8ir5ll206Sb+qI2B94+WCHAuE08xnM5rlWpsIYGPiLC/bbAUcy6FgaS6BTAMQUlvxEjryjFujxdmW0wDtOC/FvCjJ6jpZATcEn3m2+F3L5Hy9bgEKxG69TFsBfesRE6rd/1wV4dxOppKD1apXSTO/SML71GHOOY7jlvvhg4Pwyq6rVolT/1CV9x1wC/4O8OlGSJ8ynUIM3PoH9cO3iticrqqQCr0z/3RaecHC/ls69HN1NCh6odi6Ly1qCSAOeI/FmbfN06Q01KNSnUkgq2g8pJjl098Ad4BkQwSrTdTb1DfQ20W2sdsX6vAT/EishAiJWOfM/MY5/4Yrvlc04LCAAGuFWoJMMmoDURzEzfHUaWcBUVEkggEEc/3+uAo8dyq18lmAbwrEditwfeRjgy1GVlffSIM9+R/rj6GyuUmm6kk6wQZt8U8vnGOF5LhIrP5bTOk3i8r1A5YD2gHq0yrC1gGIIKjqeu+OocQ4QtRR5cEmBO4IAtpvGEXgGUBDLqsRAHSDeP30we4UHDGmNRCXAWYEk7dpGAjz3BtAsFMc5BHzwttTJa/KIAvHS364dip9W1jzj8+lsVatVd1Cg9haw64BR4qAaVwREG9sZgnxDI6xYyD+Egbnp88ZgFyhxOpl+ItpIXWV/EATIAHqggT7fTD9w2lmf4ipWFNjoim2gcxdhpmXF78+mOfcbyocU6odSSqAhWlyR8RJItvAkdcPHDONGlVo+ZVFMtpLPVVlBuRoEW1EkEuReT8gcMlnHKM1RPKCmAfUA25+BgCBYb98CM5xdVKkgurbyZHyAwVPE6eaBRiJG+llbtJZSRy2PbAbMZ3L0QKRRmO4YjeTyggwIwGBspmG20GxtbcfS2JsnwqtQGrKVA+/pcRqg9Ov9cL2bZLlCYG0jp1OIKXF6ihQrMCpnnf374CLKl6WZNRvMFXUHfUjhhLepmj39vpjrFZ4a5kdMc/zHiV2hqiUqhWNJdZ0n3B9sRZjxbWdrekSJPWNh2HbAPpWnpOrSoE3b774p8P4iroChRlm6j4l3gGTvbthZpeNKgF6aTfm3a/PG1TxqsEmgB3VgI7XXAO1SuFEkhVAkmQABzJM44tl6jU81UdIK62AIII9RtcbWjDTxnxwTT0UqYZWVkdanIMIBXSR33HTCjwqhpIlnUC06SSe5t6hgC3GlbL1aNSkTozCAxG1RIDLPcEfQ4Y/DmfHnknZlZW7aYPL5498SZenV4WrUpLUAKiRdiV+MDrMkfPC7wXimmrSc+kerzBYadQFypvyucB0IZBWaXUXHpG4j23++KeeywWmWCAXsoIH53OJeN5Wq8eWTIHK0+w+uFrMcQrgHzVIIG8H88BQztP1SwIt8MHY4zHtfOB4vy3+vzxmAL8O4ZVoUlpvk6TlI8usjwWI/E6MLWiwnFzjnF6SgCqi1J7g/Mg8h+mKfEvFFIUpqFtYEBFKhWPdgdUfQ4QuIcebMPqaF1SAAS0W26/WcA98O4rlyxSn6FktawIiI/Wd8F0ZKhQMoJNgIPp3+Izz6bnHNuD5Z2aNREEA8zHsPvGHetmMxRoEUFsLMwhnA/3CBv3+3PAGsz4Yo7lSqmLfDP/ALiJwKzPhSjB0uQeVwRboRvywCy/iB0ZndTWEMPU8ML7zzjpGGDKeKqbaRoNNiN2dOXUdx0jAC+IeHXogEXDz7g+x2mcVMhwSqaViHJjoCI5lcP3kJUfWGI1CCAZEWMR78xiU8NRzrVoMWIgR/UdjgEJ+EVE+JGg/wDpt3kDFMBVJEWx0ps0yWqiQba1H/yHK3MTiOrwihWhlgAdADP27YBV4RxDLxD0xy3WdpvG+L9ThWSzAVx6XUGNDwRNmEGxmOmLGc8HUdUoXG8jf5DY/TArNeCHBPlurmOdj/TAE+JMUyrkUiyohDICA2n8TJ1IW4B3gY5blq2pDpYt6SDqIJPe4BAI3i2DvEMxWp6qVSqafp9SlhJXYhATPvE7404T4a/j6rgt5ZRfUyiVhoCqD1sSfl1wHS+HVGakrGxI2EQIHpuOxwMznEEZdIU1Sf8AcsAbWDEflfBU2TSraYEA9YEA4R87nK9FyNZ5yfvIjAFq3BEYgvop6raUa19rmZ+2MwHqcR1KHqNLn7R+WMwAXPeFnMsvqHO0RfYY8XwbVUhoUmLJ15GDcA46JQ4XS0gaf925J5e/fBHL5RAoMXWY3t+4wC3T4OqgNl1OpgT6l+E8ldSIbn9uuPU8Ou9TzGdwwH/DYooO5JXVY8tothmdYFuUc++KNO7Tzv8AngA2Z8MyCwYsWImdN+uwH+cD6/hApfVJi1v3NsHqgspv8fX3/pi/UpjVEWkj5HAK1HJ1VA0NF7gE2+U4uZTPZmmYdwy9TE/PF5qQDOALQftcYF06hbXJm8YBhy/HPSJWRPz7RiSrVQEsreogQRa//Lz++Ftax8s+/QYg4fnXOmTPqbkOo7dsA30/UTqO28b9rf3xn8UgNzc9tz/jA0VSKJafUAb/ACGNmPpZuekX+RwEnEOFUK4TXT1aTYsBIB68/rj3IcLFIQsqwnckh7kbTG0Ylym3sJ/PFXJV21kSblh9NsBZr1nVXJpzF7SR3gRvgdlMxTrrKreYIcXUxYW5R+WCucrNBudwMDmpBIZQAXI1d9+W3PACn8NA1NXp0sTAJ+x+f649wc0hgZv6Z/PGYD//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609600" y="1447800"/>
            <a:ext cx="10464800" cy="369332"/>
          </a:xfrm>
          <a:prstGeom prst="rect">
            <a:avLst/>
          </a:prstGeom>
          <a:noFill/>
        </p:spPr>
        <p:txBody>
          <a:bodyPr wrap="square" rtlCol="0">
            <a:spAutoFit/>
          </a:bodyPr>
          <a:lstStyle/>
          <a:p>
            <a:endParaRPr lang="en-US" dirty="0"/>
          </a:p>
        </p:txBody>
      </p:sp>
      <p:sp>
        <p:nvSpPr>
          <p:cNvPr id="11" name="TextBox 10"/>
          <p:cNvSpPr txBox="1"/>
          <p:nvPr/>
        </p:nvSpPr>
        <p:spPr>
          <a:xfrm>
            <a:off x="517585" y="1017916"/>
            <a:ext cx="11179834" cy="461665"/>
          </a:xfrm>
          <a:prstGeom prst="rect">
            <a:avLst/>
          </a:prstGeom>
          <a:noFill/>
        </p:spPr>
        <p:txBody>
          <a:bodyPr wrap="square" rtlCol="0">
            <a:spAutoFit/>
          </a:bodyPr>
          <a:lstStyle/>
          <a:p>
            <a:r>
              <a:rPr lang="en-US" sz="2400" dirty="0" smtClean="0">
                <a:latin typeface="Arial Black" pitchFamily="34" charset="0"/>
              </a:rPr>
              <a:t>	</a:t>
            </a:r>
            <a:endParaRPr lang="en-US" sz="2400" dirty="0">
              <a:latin typeface="Arial Black" pitchFamily="34" charset="0"/>
            </a:endParaRPr>
          </a:p>
        </p:txBody>
      </p:sp>
      <p:sp>
        <p:nvSpPr>
          <p:cNvPr id="2" name="TextBox 1"/>
          <p:cNvSpPr txBox="1"/>
          <p:nvPr/>
        </p:nvSpPr>
        <p:spPr>
          <a:xfrm>
            <a:off x="609600" y="1245118"/>
            <a:ext cx="10858500" cy="1938992"/>
          </a:xfrm>
          <a:prstGeom prst="rect">
            <a:avLst/>
          </a:prstGeom>
          <a:noFill/>
        </p:spPr>
        <p:txBody>
          <a:bodyPr wrap="square" rtlCol="0">
            <a:spAutoFit/>
          </a:bodyPr>
          <a:lstStyle/>
          <a:p>
            <a:r>
              <a:rPr lang="en-US" sz="3200" b="1" dirty="0" smtClean="0">
                <a:latin typeface="Arial Black" panose="020B0A04020102020204" pitchFamily="34" charset="0"/>
              </a:rPr>
              <a:t> </a:t>
            </a:r>
            <a:r>
              <a:rPr lang="en-US" sz="4000" b="1" dirty="0" smtClean="0">
                <a:latin typeface="Arial Black" panose="020B0A04020102020204" pitchFamily="34" charset="0"/>
              </a:rPr>
              <a:t>mrwheelerhistory.weebly.com</a:t>
            </a:r>
          </a:p>
          <a:p>
            <a:endParaRPr lang="en-US" sz="4000" b="1" dirty="0">
              <a:latin typeface="Arial Black" panose="020B0A04020102020204" pitchFamily="34" charset="0"/>
            </a:endParaRPr>
          </a:p>
          <a:p>
            <a:r>
              <a:rPr lang="en-US" sz="4000" b="1" dirty="0" smtClean="0">
                <a:latin typeface="Arial Black" panose="020B0A04020102020204" pitchFamily="34" charset="0"/>
              </a:rPr>
              <a:t>Slides are in Unit 3 </a:t>
            </a:r>
            <a:endParaRPr lang="en-US" sz="4000" b="1" dirty="0">
              <a:latin typeface="Arial Black" panose="020B0A04020102020204" pitchFamily="34" charset="0"/>
            </a:endParaRPr>
          </a:p>
        </p:txBody>
      </p:sp>
    </p:spTree>
    <p:extLst>
      <p:ext uri="{BB962C8B-B14F-4D97-AF65-F5344CB8AC3E}">
        <p14:creationId xmlns:p14="http://schemas.microsoft.com/office/powerpoint/2010/main" val="829781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latin typeface="Arial Black" pitchFamily="34" charset="0"/>
              </a:rPr>
              <a:t>Colonial Economics</a:t>
            </a:r>
            <a:endParaRPr lang="en-US" dirty="0">
              <a:latin typeface="Arial Black" pitchFamily="34" charset="0"/>
            </a:endParaRPr>
          </a:p>
        </p:txBody>
      </p:sp>
      <p:sp>
        <p:nvSpPr>
          <p:cNvPr id="5" name="TextBox 4"/>
          <p:cNvSpPr txBox="1"/>
          <p:nvPr/>
        </p:nvSpPr>
        <p:spPr>
          <a:xfrm>
            <a:off x="1981200" y="1524001"/>
            <a:ext cx="8153400" cy="461665"/>
          </a:xfrm>
          <a:prstGeom prst="rect">
            <a:avLst/>
          </a:prstGeom>
          <a:noFill/>
        </p:spPr>
        <p:txBody>
          <a:bodyPr wrap="square" rtlCol="0">
            <a:spAutoFit/>
          </a:bodyPr>
          <a:lstStyle/>
          <a:p>
            <a:endParaRPr lang="en-US" sz="2400" dirty="0">
              <a:solidFill>
                <a:srgbClr val="FF0000"/>
              </a:solidFill>
              <a:latin typeface="Arial Rounded MT Bold" pitchFamily="34" charset="0"/>
            </a:endParaRPr>
          </a:p>
        </p:txBody>
      </p:sp>
      <p:sp>
        <p:nvSpPr>
          <p:cNvPr id="10" name="TextBox 9"/>
          <p:cNvSpPr txBox="1"/>
          <p:nvPr/>
        </p:nvSpPr>
        <p:spPr>
          <a:xfrm>
            <a:off x="254000" y="1676401"/>
            <a:ext cx="10871200" cy="3785652"/>
          </a:xfrm>
          <a:prstGeom prst="rect">
            <a:avLst/>
          </a:prstGeom>
          <a:noFill/>
        </p:spPr>
        <p:txBody>
          <a:bodyPr wrap="square" rtlCol="0">
            <a:spAutoFit/>
          </a:bodyPr>
          <a:lstStyle/>
          <a:p>
            <a:pPr>
              <a:buFont typeface="Arial" pitchFamily="34" charset="0"/>
              <a:buChar char="•"/>
            </a:pPr>
            <a:r>
              <a:rPr lang="en-US" sz="2400" dirty="0">
                <a:solidFill>
                  <a:srgbClr val="FF0000"/>
                </a:solidFill>
                <a:latin typeface="Arial Black" pitchFamily="34" charset="0"/>
              </a:rPr>
              <a:t>Navigation Acts</a:t>
            </a:r>
            <a:r>
              <a:rPr lang="en-US" sz="2400" dirty="0">
                <a:latin typeface="Arial Black" pitchFamily="34" charset="0"/>
              </a:rPr>
              <a:t>:  Passed under the mercantilist system, the Navigation Acts (1651-1673) </a:t>
            </a:r>
            <a:r>
              <a:rPr lang="en-US" sz="2400" dirty="0">
                <a:solidFill>
                  <a:srgbClr val="FF0000"/>
                </a:solidFill>
                <a:latin typeface="Arial Black" pitchFamily="34" charset="0"/>
              </a:rPr>
              <a:t>regulated trade </a:t>
            </a:r>
            <a:r>
              <a:rPr lang="en-US" sz="2400" dirty="0">
                <a:latin typeface="Arial Black" pitchFamily="34" charset="0"/>
              </a:rPr>
              <a:t>in order to benefit the British economy. The acts restricted trade between England and its colonies to English or colonial ships, </a:t>
            </a:r>
            <a:r>
              <a:rPr lang="en-US" sz="2400" dirty="0">
                <a:solidFill>
                  <a:srgbClr val="FF0000"/>
                </a:solidFill>
                <a:latin typeface="Arial Black" pitchFamily="34" charset="0"/>
              </a:rPr>
              <a:t>required certain colonial goods to pass through England before export</a:t>
            </a:r>
            <a:r>
              <a:rPr lang="en-US" sz="2400" dirty="0">
                <a:latin typeface="Arial Black" pitchFamily="34" charset="0"/>
              </a:rPr>
              <a:t>, provided subsidies for the production of certain raw goods in the colonies, and </a:t>
            </a:r>
            <a:r>
              <a:rPr lang="en-US" sz="2400" dirty="0">
                <a:solidFill>
                  <a:srgbClr val="FF0000"/>
                </a:solidFill>
                <a:latin typeface="Arial Black" pitchFamily="34" charset="0"/>
              </a:rPr>
              <a:t>banned colonial competition</a:t>
            </a:r>
            <a:r>
              <a:rPr lang="en-US" sz="2400" dirty="0">
                <a:latin typeface="Arial Black" pitchFamily="34" charset="0"/>
              </a:rPr>
              <a:t> in large-scale manufacturing.</a:t>
            </a:r>
          </a:p>
          <a:p>
            <a:endParaRPr lang="en-US" sz="2400" dirty="0">
              <a:latin typeface="Arial Rounded MT Bold" pitchFamily="34" charset="0"/>
            </a:endParaRPr>
          </a:p>
          <a:p>
            <a:pPr>
              <a:defRPr/>
            </a:pPr>
            <a:endParaRPr lang="en-US" sz="2400" dirty="0">
              <a:solidFill>
                <a:srgbClr val="FF0000"/>
              </a:solidFill>
              <a:latin typeface="Arial Rounded MT Bold" pitchFamily="34" charset="0"/>
            </a:endParaRPr>
          </a:p>
        </p:txBody>
      </p:sp>
      <p:pic>
        <p:nvPicPr>
          <p:cNvPr id="6" name="Picture 5"/>
          <p:cNvPicPr>
            <a:picLocks noChangeAspect="1"/>
          </p:cNvPicPr>
          <p:nvPr/>
        </p:nvPicPr>
        <p:blipFill>
          <a:blip r:embed="rId2"/>
          <a:stretch>
            <a:fillRect/>
          </a:stretch>
        </p:blipFill>
        <p:spPr>
          <a:xfrm>
            <a:off x="9372600" y="90145"/>
            <a:ext cx="1127858" cy="1298561"/>
          </a:xfrm>
          <a:prstGeom prst="rect">
            <a:avLst/>
          </a:prstGeom>
        </p:spPr>
      </p:pic>
    </p:spTree>
    <p:extLst>
      <p:ext uri="{BB962C8B-B14F-4D97-AF65-F5344CB8AC3E}">
        <p14:creationId xmlns:p14="http://schemas.microsoft.com/office/powerpoint/2010/main" val="4286666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4213</Words>
  <Application>Microsoft Office PowerPoint</Application>
  <PresentationFormat>Widescreen</PresentationFormat>
  <Paragraphs>500</Paragraphs>
  <Slides>88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Arial</vt:lpstr>
      <vt:lpstr>Arial Black</vt:lpstr>
      <vt:lpstr>Arial Rounded MT Bold</vt:lpstr>
      <vt:lpstr>Calibri</vt:lpstr>
      <vt:lpstr>Calibri Light</vt:lpstr>
      <vt:lpstr>Merriweather</vt:lpstr>
      <vt:lpstr>Noto Symbol</vt:lpstr>
      <vt:lpstr>Wingdings</vt:lpstr>
      <vt:lpstr>Office Theme</vt:lpstr>
      <vt:lpstr>Warm-Up 25 OCT 16</vt:lpstr>
      <vt:lpstr>Warm-Up 25 OCT 16</vt:lpstr>
      <vt:lpstr> </vt:lpstr>
      <vt:lpstr> What Motivated Europeans  to Explore?</vt:lpstr>
      <vt:lpstr>What made exploration possible?</vt:lpstr>
      <vt:lpstr>Columbian Exchange</vt:lpstr>
      <vt:lpstr>Midterm Review</vt:lpstr>
      <vt:lpstr>Colonial Economics</vt:lpstr>
      <vt:lpstr>Colonial Economics</vt:lpstr>
      <vt:lpstr>Political Evolution of the Colonies</vt:lpstr>
      <vt:lpstr>Political Evolution of the Colonies</vt:lpstr>
      <vt:lpstr>Colonial Economics</vt:lpstr>
      <vt:lpstr>Colonial Economics</vt:lpstr>
      <vt:lpstr>Warm-Up 7SEP16 </vt:lpstr>
      <vt:lpstr>Natural Rights</vt:lpstr>
      <vt:lpstr>Warm-Up 6SEP16</vt:lpstr>
      <vt:lpstr>Mayflower Compact </vt:lpstr>
      <vt:lpstr>Maryland’s Acts of Toleration</vt:lpstr>
      <vt:lpstr>Seeds of the 1st Amendment</vt:lpstr>
      <vt:lpstr>Colonial Indian Wars</vt:lpstr>
      <vt:lpstr>Colonial Indian Wars</vt:lpstr>
      <vt:lpstr>Colonial Indian Wars</vt:lpstr>
      <vt:lpstr>English Bill of Rights</vt:lpstr>
      <vt:lpstr>The Albany Congress</vt:lpstr>
      <vt:lpstr>Political Evolution of the Colonies</vt:lpstr>
      <vt:lpstr>Political Evolution of the Colonies</vt:lpstr>
      <vt:lpstr>Political Evolution of the Colonies</vt:lpstr>
      <vt:lpstr>Political Evolution of the Colonies</vt:lpstr>
      <vt:lpstr>Political Evolution of the Colonies</vt:lpstr>
      <vt:lpstr>Political Evolution of the Colonies</vt:lpstr>
      <vt:lpstr>Political Evolution of the Colonies</vt:lpstr>
      <vt:lpstr>Political Evolution of the Colonies</vt:lpstr>
      <vt:lpstr>Political Evolution of the Colonies</vt:lpstr>
      <vt:lpstr>Political Evolution of the Colonies</vt:lpstr>
      <vt:lpstr>Political Evolution of the Colonies</vt:lpstr>
      <vt:lpstr>Political Evolution of the Colonies</vt:lpstr>
      <vt:lpstr>American Advantages</vt:lpstr>
      <vt:lpstr>American Disadvantages</vt:lpstr>
      <vt:lpstr>British Advantages</vt:lpstr>
      <vt:lpstr>British Disadvantages</vt:lpstr>
      <vt:lpstr>The Tide Turns</vt:lpstr>
      <vt:lpstr>Siege of Yorktown  September 28, 1781 - October 19, 1781</vt:lpstr>
      <vt:lpstr>Political Evolution of the Colonies</vt:lpstr>
      <vt:lpstr>Political Evolution of the Colonies</vt:lpstr>
      <vt:lpstr>Warm-Up 22SEP15</vt:lpstr>
      <vt:lpstr>Treaty of Paris – Terms</vt:lpstr>
      <vt:lpstr>Abigail Adams presses for Change</vt:lpstr>
      <vt:lpstr>Impacts of the American Revolution</vt:lpstr>
      <vt:lpstr>Warm-Up 10OCT16</vt:lpstr>
      <vt:lpstr>Warm-Up 10OCT16</vt:lpstr>
      <vt:lpstr>Political Evolution of the Colonies</vt:lpstr>
      <vt:lpstr>Political Evolution of the Colonies</vt:lpstr>
      <vt:lpstr>Warm-Up 2OCT15</vt:lpstr>
      <vt:lpstr>Road to the Constitution</vt:lpstr>
      <vt:lpstr>Road to the Constitution</vt:lpstr>
      <vt:lpstr>CHECK ON LEARNING</vt:lpstr>
      <vt:lpstr>Warm-Up 5OCT16</vt:lpstr>
      <vt:lpstr>Constitutional Convention</vt:lpstr>
      <vt:lpstr>Road to the Constitution</vt:lpstr>
      <vt:lpstr>Road to the Constitution</vt:lpstr>
      <vt:lpstr>Road to the Constitution</vt:lpstr>
      <vt:lpstr>Road to the Constitution</vt:lpstr>
      <vt:lpstr>AofC vs. U.S. Constitution</vt:lpstr>
      <vt:lpstr>Road to the Constitution</vt:lpstr>
      <vt:lpstr>Constitutional Convention</vt:lpstr>
      <vt:lpstr>Constitutional Convention</vt:lpstr>
      <vt:lpstr>Constitutional Convention</vt:lpstr>
      <vt:lpstr>Constitutional Convention</vt:lpstr>
      <vt:lpstr>Constitutional Convention</vt:lpstr>
      <vt:lpstr>Warm-Up 5OCT16</vt:lpstr>
      <vt:lpstr>Constitutional Convention</vt:lpstr>
      <vt:lpstr>CHECK ON LEARNING</vt:lpstr>
      <vt:lpstr>CHECK ON LEARNING</vt:lpstr>
      <vt:lpstr>CHECK ON LEARNING</vt:lpstr>
      <vt:lpstr>Constitutional Convention</vt:lpstr>
      <vt:lpstr>Warm-Up 6OCT16</vt:lpstr>
      <vt:lpstr>Warm Up– 13OCT16</vt:lpstr>
      <vt:lpstr>The Early Republic</vt:lpstr>
      <vt:lpstr>The Early Republic</vt:lpstr>
      <vt:lpstr>The Early Republic</vt:lpstr>
      <vt:lpstr>Growth of the United States</vt:lpstr>
      <vt:lpstr>Growth of the United States</vt:lpstr>
      <vt:lpstr>Growth of the United States</vt:lpstr>
      <vt:lpstr>Jefferson’s Presidency</vt:lpstr>
      <vt:lpstr>Growth of the United States</vt:lpstr>
      <vt:lpstr>Jefferson’s Presidency</vt:lpstr>
      <vt:lpstr>Growth of the United States</vt:lpstr>
      <vt:lpstr>Review Activity </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Wheeler, Michael W.</dc:creator>
  <cp:lastModifiedBy>Wheeler, Michael W.</cp:lastModifiedBy>
  <cp:revision>8</cp:revision>
  <dcterms:created xsi:type="dcterms:W3CDTF">2016-10-25T11:42:19Z</dcterms:created>
  <dcterms:modified xsi:type="dcterms:W3CDTF">2016-10-25T12:41:17Z</dcterms:modified>
</cp:coreProperties>
</file>